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4"/>
  </p:sldMasterIdLst>
  <p:notesMasterIdLst>
    <p:notesMasterId r:id="rId66"/>
  </p:notesMasterIdLst>
  <p:sldIdLst>
    <p:sldId id="2147480400" r:id="rId5"/>
    <p:sldId id="2147481218" r:id="rId6"/>
    <p:sldId id="2147481486" r:id="rId7"/>
    <p:sldId id="2147481203" r:id="rId8"/>
    <p:sldId id="2147481195" r:id="rId9"/>
    <p:sldId id="2147481196" r:id="rId10"/>
    <p:sldId id="2147480426" r:id="rId11"/>
    <p:sldId id="2147481593" r:id="rId12"/>
    <p:sldId id="2147481474" r:id="rId13"/>
    <p:sldId id="2147481475" r:id="rId14"/>
    <p:sldId id="2147481476" r:id="rId15"/>
    <p:sldId id="2147481477" r:id="rId16"/>
    <p:sldId id="2147481614" r:id="rId17"/>
    <p:sldId id="2147481615" r:id="rId18"/>
    <p:sldId id="2145705813" r:id="rId19"/>
    <p:sldId id="2147481481" r:id="rId20"/>
    <p:sldId id="2147481627" r:id="rId21"/>
    <p:sldId id="2147481618" r:id="rId22"/>
    <p:sldId id="2147481620" r:id="rId23"/>
    <p:sldId id="2147481626" r:id="rId24"/>
    <p:sldId id="2147481625" r:id="rId25"/>
    <p:sldId id="2147480964" r:id="rId26"/>
    <p:sldId id="2145706043" r:id="rId27"/>
    <p:sldId id="2147481466" r:id="rId28"/>
    <p:sldId id="2147481467" r:id="rId29"/>
    <p:sldId id="2145706078" r:id="rId30"/>
    <p:sldId id="2145706218" r:id="rId31"/>
    <p:sldId id="2145706219" r:id="rId32"/>
    <p:sldId id="2145706411" r:id="rId33"/>
    <p:sldId id="2145706250" r:id="rId34"/>
    <p:sldId id="2147481594" r:id="rId35"/>
    <p:sldId id="2145706251" r:id="rId36"/>
    <p:sldId id="2147481598" r:id="rId37"/>
    <p:sldId id="2147481599" r:id="rId38"/>
    <p:sldId id="2147480546" r:id="rId39"/>
    <p:sldId id="2147481601" r:id="rId40"/>
    <p:sldId id="2147481602" r:id="rId41"/>
    <p:sldId id="2147481595" r:id="rId42"/>
    <p:sldId id="2145706348" r:id="rId43"/>
    <p:sldId id="2145706129" r:id="rId44"/>
    <p:sldId id="2147481596" r:id="rId45"/>
    <p:sldId id="2147481597" r:id="rId46"/>
    <p:sldId id="2147481603" r:id="rId47"/>
    <p:sldId id="2147481604" r:id="rId48"/>
    <p:sldId id="2147481608" r:id="rId49"/>
    <p:sldId id="2147481606" r:id="rId50"/>
    <p:sldId id="2147481607" r:id="rId51"/>
    <p:sldId id="2147481609" r:id="rId52"/>
    <p:sldId id="2147481610" r:id="rId53"/>
    <p:sldId id="2147481394" r:id="rId54"/>
    <p:sldId id="2147481612" r:id="rId55"/>
    <p:sldId id="2147481613" r:id="rId56"/>
    <p:sldId id="2147481485" r:id="rId57"/>
    <p:sldId id="2147481451" r:id="rId58"/>
    <p:sldId id="2147481460" r:id="rId59"/>
    <p:sldId id="2147481442" r:id="rId60"/>
    <p:sldId id="2147481524" r:id="rId61"/>
    <p:sldId id="2145705809" r:id="rId62"/>
    <p:sldId id="2147481443" r:id="rId63"/>
    <p:sldId id="2147481444" r:id="rId64"/>
    <p:sldId id="2145705821"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ienvenida, objetivos de aprendizaje y actividad para romper el hielo" id="{CDF9D438-C8EA-8A42-9B34-E1EBE66B2E84}">
          <p14:sldIdLst>
            <p14:sldId id="2147480400"/>
            <p14:sldId id="2147481218"/>
            <p14:sldId id="2147481486"/>
            <p14:sldId id="2147481203"/>
            <p14:sldId id="2147481195"/>
            <p14:sldId id="2147481196"/>
            <p14:sldId id="2147480426"/>
            <p14:sldId id="2147481593"/>
            <p14:sldId id="2147481474"/>
            <p14:sldId id="2147481475"/>
          </p14:sldIdLst>
        </p14:section>
        <p14:section name="Lista de preguntas pendientes" id="{07DA9C2B-3979-B345-BF27-B27A501284CA}">
          <p14:sldIdLst>
            <p14:sldId id="2147481476"/>
            <p14:sldId id="2147481477"/>
          </p14:sldIdLst>
        </p14:section>
        <p14:section name="Resumen de la adopción y el uso de 7-1-7" id="{B426AE03-E642-4E46-AA30-022637F6D7F4}">
          <p14:sldIdLst>
            <p14:sldId id="2147481614"/>
            <p14:sldId id="2147481615"/>
            <p14:sldId id="2145705813"/>
            <p14:sldId id="2147481481"/>
            <p14:sldId id="2147481627"/>
          </p14:sldIdLst>
        </p14:section>
        <p14:section name="Actividad. planear la adopción y el uso de 7-1-7" id="{4746D8C6-C7EF-0041-A969-DF5BDBED97C2}">
          <p14:sldIdLst>
            <p14:sldId id="2147481618"/>
            <p14:sldId id="2147481620"/>
            <p14:sldId id="2147481626"/>
            <p14:sldId id="2147481625"/>
          </p14:sldIdLst>
        </p14:section>
        <p14:section name="Informe: planificación para la adopción y uso de 7-1-7" id="{EAF6CDF8-AFBB-3645-AA26-60148FC68C89}">
          <p14:sldIdLst>
            <p14:sldId id="2147480964"/>
          </p14:sldIdLst>
        </p14:section>
        <p14:section name="Almuerzo" id="{87F4E8ED-ED25-0545-8DB8-464395E10AED}">
          <p14:sldIdLst>
            <p14:sldId id="2145706043"/>
          </p14:sldIdLst>
        </p14:section>
        <p14:section name="Actividad para romper el hielo de la tarde" id="{7FF07BD6-F027-1B48-BAF6-EBAA3F1EA269}">
          <p14:sldIdLst>
            <p14:sldId id="2147481466"/>
          </p14:sldIdLst>
        </p14:section>
        <p14:section name="Lista de preguntas pendientes/preguntas y respuestas" id="{35433E07-98DA-B444-81FF-AE0566142ABE}">
          <p14:sldIdLst>
            <p14:sldId id="2147481467"/>
          </p14:sldIdLst>
        </p14:section>
        <p14:section name="Capacitar a otros" id="{7D5B990A-FD15-7F4D-A88C-39E9F7712AF4}">
          <p14:sldIdLst>
            <p14:sldId id="2145706078"/>
            <p14:sldId id="2145706218"/>
            <p14:sldId id="2145706219"/>
            <p14:sldId id="2145706411"/>
            <p14:sldId id="2145706250"/>
          </p14:sldIdLst>
        </p14:section>
        <p14:section name="Actividades de enseñar lo aprendido" id="{77C981DC-0322-BD49-AF8B-B85E3F0228A8}">
          <p14:sldIdLst>
            <p14:sldId id="2147481594"/>
            <p14:sldId id="2145706251"/>
            <p14:sldId id="2147481598"/>
            <p14:sldId id="2147481599"/>
            <p14:sldId id="2147480546"/>
            <p14:sldId id="2147481601"/>
            <p14:sldId id="2147481602"/>
            <p14:sldId id="2147481595"/>
            <p14:sldId id="2145706348"/>
            <p14:sldId id="2145706129"/>
            <p14:sldId id="2147481596"/>
            <p14:sldId id="2147481597"/>
            <p14:sldId id="2147481603"/>
            <p14:sldId id="2147481604"/>
            <p14:sldId id="2147481608"/>
            <p14:sldId id="2147481606"/>
            <p14:sldId id="2147481607"/>
            <p14:sldId id="2147481609"/>
            <p14:sldId id="2147481610"/>
            <p14:sldId id="2147481394"/>
            <p14:sldId id="2147481612"/>
            <p14:sldId id="2147481613"/>
          </p14:sldIdLst>
        </p14:section>
        <p14:section name="Pausa" id="{4E6F375E-C71A-9C48-B320-DA07AE741D84}">
          <p14:sldIdLst>
            <p14:sldId id="2147481485"/>
          </p14:sldIdLst>
        </p14:section>
        <p14:section name="Debate grupal" id="{EFA7C81C-7772-614B-9F9D-FC8F83B1361A}">
          <p14:sldIdLst>
            <p14:sldId id="2147481451"/>
            <p14:sldId id="2147481460"/>
          </p14:sldIdLst>
        </p14:section>
        <p14:section name="Cierre y próximos pasos" id="{44489C46-C638-B646-B8F8-C57711FB7609}">
          <p14:sldIdLst>
            <p14:sldId id="2147481442"/>
            <p14:sldId id="2147481524"/>
            <p14:sldId id="2145705809"/>
            <p14:sldId id="2147481443"/>
            <p14:sldId id="2147481444"/>
            <p14:sldId id="214570582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9745B44-E52C-3C9B-F550-CF8BD8940271}" name="caitlynbradburn@gmail.com" initials="ca" userId="S::urn:spo:guest#caitlynbradburn@gmail.com::" providerId="AD"/>
  <p188:author id="{CA9CC461-DCCA-EB09-B743-2A5208860419}" name="Kaylee Errecaborde" initials="KE" userId="S::kerrecaborde@rtsl.org::a73bf577-03d6-4dab-8ff1-fcbd1ce22ad0" providerId="AD"/>
  <p188:author id="{E238FCA1-9C40-943D-FA90-ED42BA4BE844}" name="Shefali Oza" initials="" userId="S::soza@rtsl.org::b6d86925-c367-4057-9a73-a9633078c5cb" providerId="AD"/>
  <p188:author id="{A68219A6-A213-2528-E14A-CCFEF55C2A3F}" name="Caitlyn Bradburn" initials="CB" userId="S::cbradburn@rtsl.org::fbf6e58d-f431-4c1d-a40b-11815d7b2a7a" providerId="AD"/>
  <p188:author id="{EFD065B1-3D05-8674-235A-0932FF6AFDC6}" name="Marie Deveaux" initials="MD" userId="S::mdeveaux@rtsl.org::9fc0be8f-9df8-4ccb-8fb2-ba99b4811463" providerId="AD"/>
  <p188:author id="{2E91CAD8-0D19-2326-C65D-1076619878A5}" name="Sasha Litvinov" initials="SL" userId="S::slitvinov@rtsl.org::65fb50ae-a085-4475-b78d-38da2df5a392" providerId="AD"/>
  <p188:author id="{856655F8-9C6D-22B4-4760-3824B69F74CC}" name="Tyler Porth" initials="TP" userId="S::tporth@rtsl.org::a73c5703-e100-48a6-bb47-9a7bd1a91a3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864C8"/>
    <a:srgbClr val="E18F5F"/>
    <a:srgbClr val="E38181"/>
    <a:srgbClr val="ABA142"/>
    <a:srgbClr val="0192BC"/>
    <a:srgbClr val="DC749F"/>
    <a:srgbClr val="F79736"/>
    <a:srgbClr val="DA9932"/>
    <a:srgbClr val="B1A0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35349E-9164-9344-B0AB-680021F56DAD}" v="1" dt="2025-11-14T16:25:53.0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4694"/>
  </p:normalViewPr>
  <p:slideViewPr>
    <p:cSldViewPr snapToGrid="0">
      <p:cViewPr varScale="1">
        <p:scale>
          <a:sx n="107" d="100"/>
          <a:sy n="107" d="100"/>
        </p:scale>
        <p:origin x="816" y="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A1C1E7B2-3EE7-6763-D668-4F4A566FAD39}"/>
    <pc:docChg chg="mod modSld">
      <pc:chgData name="" userId="" providerId="" clId="Web-{A1C1E7B2-3EE7-6763-D668-4F4A566FAD39}" dt="2025-11-05T10:14:34.199" v="15" actId="33475"/>
      <pc:docMkLst>
        <pc:docMk/>
      </pc:docMkLst>
      <pc:sldChg chg="modSp">
        <pc:chgData name="" userId="" providerId="" clId="Web-{A1C1E7B2-3EE7-6763-D668-4F4A566FAD39}" dt="2025-11-05T10:14:14.699" v="4" actId="20577"/>
        <pc:sldMkLst>
          <pc:docMk/>
          <pc:sldMk cId="3211015914" sldId="2147481195"/>
        </pc:sldMkLst>
        <pc:spChg chg="mod">
          <ac:chgData name="" userId="" providerId="" clId="Web-{A1C1E7B2-3EE7-6763-D668-4F4A566FAD39}" dt="2025-11-05T10:14:14.699" v="4" actId="20577"/>
          <ac:spMkLst>
            <pc:docMk/>
            <pc:sldMk cId="3211015914" sldId="2147481195"/>
            <ac:spMk id="4" creationId="{798A55E7-800F-1EDC-3427-C43FC9BED382}"/>
          </ac:spMkLst>
        </pc:spChg>
      </pc:sldChg>
      <pc:sldChg chg="modSp">
        <pc:chgData name="" userId="" providerId="" clId="Web-{A1C1E7B2-3EE7-6763-D668-4F4A566FAD39}" dt="2025-11-05T10:14:33.605" v="14" actId="20577"/>
        <pc:sldMkLst>
          <pc:docMk/>
          <pc:sldMk cId="3286916522" sldId="2147481196"/>
        </pc:sldMkLst>
        <pc:spChg chg="mod">
          <ac:chgData name="" userId="" providerId="" clId="Web-{A1C1E7B2-3EE7-6763-D668-4F4A566FAD39}" dt="2025-11-05T10:14:33.605" v="14" actId="20577"/>
          <ac:spMkLst>
            <pc:docMk/>
            <pc:sldMk cId="3286916522" sldId="2147481196"/>
            <ac:spMk id="4" creationId="{65A2F0DB-B18D-9869-E1BC-E32C5AAA2B8C}"/>
          </ac:spMkLst>
        </pc:spChg>
      </pc:sldChg>
    </pc:docChg>
  </pc:docChgLst>
  <pc:docChgLst>
    <pc:chgData name="Marie Deveaux" userId="9fc0be8f-9df8-4ccb-8fb2-ba99b4811463" providerId="ADAL" clId="{494C91AC-F37A-5A9C-B1D8-605409247DBC}"/>
    <pc:docChg chg="delMainMaster">
      <pc:chgData name="Marie Deveaux" userId="9fc0be8f-9df8-4ccb-8fb2-ba99b4811463" providerId="ADAL" clId="{494C91AC-F37A-5A9C-B1D8-605409247DBC}" dt="2025-11-14T16:25:43.712" v="2" actId="2696"/>
      <pc:docMkLst>
        <pc:docMk/>
      </pc:docMkLst>
      <pc:sldMasterChg chg="del">
        <pc:chgData name="Marie Deveaux" userId="9fc0be8f-9df8-4ccb-8fb2-ba99b4811463" providerId="ADAL" clId="{494C91AC-F37A-5A9C-B1D8-605409247DBC}" dt="2025-11-14T16:25:37.464" v="0" actId="2696"/>
        <pc:sldMasterMkLst>
          <pc:docMk/>
          <pc:sldMasterMk cId="3601369137" sldId="2147483983"/>
        </pc:sldMasterMkLst>
      </pc:sldMasterChg>
      <pc:sldMasterChg chg="del">
        <pc:chgData name="Marie Deveaux" userId="9fc0be8f-9df8-4ccb-8fb2-ba99b4811463" providerId="ADAL" clId="{494C91AC-F37A-5A9C-B1D8-605409247DBC}" dt="2025-11-14T16:25:40.429" v="1" actId="2696"/>
        <pc:sldMasterMkLst>
          <pc:docMk/>
          <pc:sldMasterMk cId="1977825953" sldId="2147484012"/>
        </pc:sldMasterMkLst>
      </pc:sldMasterChg>
      <pc:sldMasterChg chg="del">
        <pc:chgData name="Marie Deveaux" userId="9fc0be8f-9df8-4ccb-8fb2-ba99b4811463" providerId="ADAL" clId="{494C91AC-F37A-5A9C-B1D8-605409247DBC}" dt="2025-11-14T16:25:43.712" v="2" actId="2696"/>
        <pc:sldMasterMkLst>
          <pc:docMk/>
          <pc:sldMasterMk cId="3852036476" sldId="2147484046"/>
        </pc:sldMasterMkLst>
      </pc:sldMasterChg>
    </pc:docChg>
  </pc:docChgLst>
  <pc:docChgLst>
    <pc:chgData name="Graciela Avila" userId="S::gavila@rtsl.org::68151ae7-a015-40c3-bf08-61707d57ce90" providerId="AD" clId="Web-{A1C1E7B2-3EE7-6763-D668-4F4A566FAD39}"/>
    <pc:docChg chg="modSld">
      <pc:chgData name="Graciela Avila" userId="S::gavila@rtsl.org::68151ae7-a015-40c3-bf08-61707d57ce90" providerId="AD" clId="Web-{A1C1E7B2-3EE7-6763-D668-4F4A566FAD39}" dt="2025-11-05T10:15:29.073" v="26" actId="14100"/>
      <pc:docMkLst>
        <pc:docMk/>
      </pc:docMkLst>
      <pc:sldChg chg="modSp">
        <pc:chgData name="Graciela Avila" userId="S::gavila@rtsl.org::68151ae7-a015-40c3-bf08-61707d57ce90" providerId="AD" clId="Web-{A1C1E7B2-3EE7-6763-D668-4F4A566FAD39}" dt="2025-11-05T10:15:29.073" v="26" actId="14100"/>
        <pc:sldMkLst>
          <pc:docMk/>
          <pc:sldMk cId="1383627889" sldId="2147480426"/>
        </pc:sldMkLst>
        <pc:spChg chg="mod">
          <ac:chgData name="Graciela Avila" userId="S::gavila@rtsl.org::68151ae7-a015-40c3-bf08-61707d57ce90" providerId="AD" clId="Web-{A1C1E7B2-3EE7-6763-D668-4F4A566FAD39}" dt="2025-11-05T10:15:29.073" v="26" actId="14100"/>
          <ac:spMkLst>
            <pc:docMk/>
            <pc:sldMk cId="1383627889" sldId="2147480426"/>
            <ac:spMk id="5" creationId="{C4410E2F-38C3-1EC3-AD0D-DE081871FB76}"/>
          </ac:spMkLst>
        </pc:spChg>
      </pc:sldChg>
      <pc:sldChg chg="modSp">
        <pc:chgData name="Graciela Avila" userId="S::gavila@rtsl.org::68151ae7-a015-40c3-bf08-61707d57ce90" providerId="AD" clId="Web-{A1C1E7B2-3EE7-6763-D668-4F4A566FAD39}" dt="2025-11-05T10:14:54.339" v="2" actId="20577"/>
        <pc:sldMkLst>
          <pc:docMk/>
          <pc:sldMk cId="3286916522" sldId="2147481196"/>
        </pc:sldMkLst>
        <pc:spChg chg="mod">
          <ac:chgData name="Graciela Avila" userId="S::gavila@rtsl.org::68151ae7-a015-40c3-bf08-61707d57ce90" providerId="AD" clId="Web-{A1C1E7B2-3EE7-6763-D668-4F4A566FAD39}" dt="2025-11-05T10:14:54.339" v="2" actId="20577"/>
          <ac:spMkLst>
            <pc:docMk/>
            <pc:sldMk cId="3286916522" sldId="2147481196"/>
            <ac:spMk id="4" creationId="{65A2F0DB-B18D-9869-E1BC-E32C5AAA2B8C}"/>
          </ac:spMkLst>
        </pc:spChg>
      </pc:sldChg>
    </pc:docChg>
  </pc:docChgLst>
  <pc:docChgLst>
    <pc:chgData name="Graciela Avila" userId="S::gavila@rtsl.org::68151ae7-a015-40c3-bf08-61707d57ce90" providerId="AD" clId="Web-{C0788EAE-AC08-3BDE-254E-64376A711591}"/>
    <pc:docChg chg="modSld">
      <pc:chgData name="Graciela Avila" userId="S::gavila@rtsl.org::68151ae7-a015-40c3-bf08-61707d57ce90" providerId="AD" clId="Web-{C0788EAE-AC08-3BDE-254E-64376A711591}" dt="2025-11-04T14:13:28.013" v="8" actId="20577"/>
      <pc:docMkLst>
        <pc:docMk/>
      </pc:docMkLst>
      <pc:sldChg chg="modSp">
        <pc:chgData name="Graciela Avila" userId="S::gavila@rtsl.org::68151ae7-a015-40c3-bf08-61707d57ce90" providerId="AD" clId="Web-{C0788EAE-AC08-3BDE-254E-64376A711591}" dt="2025-11-04T14:13:28.013" v="8" actId="20577"/>
        <pc:sldMkLst>
          <pc:docMk/>
          <pc:sldMk cId="3507705027" sldId="2147481203"/>
        </pc:sldMkLst>
        <pc:spChg chg="mod">
          <ac:chgData name="Graciela Avila" userId="S::gavila@rtsl.org::68151ae7-a015-40c3-bf08-61707d57ce90" providerId="AD" clId="Web-{C0788EAE-AC08-3BDE-254E-64376A711591}" dt="2025-11-04T14:13:24.388" v="5" actId="1076"/>
          <ac:spMkLst>
            <pc:docMk/>
            <pc:sldMk cId="3507705027" sldId="2147481203"/>
            <ac:spMk id="4" creationId="{5BE5100A-900B-06A2-8B58-50331332D230}"/>
          </ac:spMkLst>
        </pc:spChg>
        <pc:spChg chg="mod">
          <ac:chgData name="Graciela Avila" userId="S::gavila@rtsl.org::68151ae7-a015-40c3-bf08-61707d57ce90" providerId="AD" clId="Web-{C0788EAE-AC08-3BDE-254E-64376A711591}" dt="2025-11-04T14:13:28.013" v="8" actId="20577"/>
          <ac:spMkLst>
            <pc:docMk/>
            <pc:sldMk cId="3507705027" sldId="2147481203"/>
            <ac:spMk id="5" creationId="{9E3CFA37-52C0-D6AC-7E72-5A59F709C092}"/>
          </ac:spMkLst>
        </pc:spChg>
      </pc:sldChg>
      <pc:sldChg chg="modSp">
        <pc:chgData name="Graciela Avila" userId="S::gavila@rtsl.org::68151ae7-a015-40c3-bf08-61707d57ce90" providerId="AD" clId="Web-{C0788EAE-AC08-3BDE-254E-64376A711591}" dt="2025-11-04T14:13:05.795" v="4" actId="20577"/>
        <pc:sldMkLst>
          <pc:docMk/>
          <pc:sldMk cId="459369758" sldId="2147481218"/>
        </pc:sldMkLst>
        <pc:spChg chg="mod">
          <ac:chgData name="Graciela Avila" userId="S::gavila@rtsl.org::68151ae7-a015-40c3-bf08-61707d57ce90" providerId="AD" clId="Web-{C0788EAE-AC08-3BDE-254E-64376A711591}" dt="2025-11-04T14:13:05.795" v="4" actId="20577"/>
          <ac:spMkLst>
            <pc:docMk/>
            <pc:sldMk cId="459369758" sldId="2147481218"/>
            <ac:spMk id="2" creationId="{979B2CF6-04B8-F707-42E2-F81EFD66AAFE}"/>
          </ac:spMkLst>
        </pc:spChg>
      </pc:sldChg>
    </pc:docChg>
  </pc:docChgLst>
  <pc:docChgLst>
    <pc:chgData name="Graciela Avila" userId="S::gavila@rtsl.org::68151ae7-a015-40c3-bf08-61707d57ce90" providerId="AD" clId="Web-{3055EEF1-A25A-BB37-75C4-EEF88CE016E3}"/>
    <pc:docChg chg="modSld sldOrd">
      <pc:chgData name="Graciela Avila" userId="S::gavila@rtsl.org::68151ae7-a015-40c3-bf08-61707d57ce90" providerId="AD" clId="Web-{3055EEF1-A25A-BB37-75C4-EEF88CE016E3}" dt="2025-11-05T10:58:25.737" v="231" actId="20577"/>
      <pc:docMkLst>
        <pc:docMk/>
      </pc:docMkLst>
      <pc:sldChg chg="modSp">
        <pc:chgData name="Graciela Avila" userId="S::gavila@rtsl.org::68151ae7-a015-40c3-bf08-61707d57ce90" providerId="AD" clId="Web-{3055EEF1-A25A-BB37-75C4-EEF88CE016E3}" dt="2025-11-05T10:46:41.469" v="137" actId="20577"/>
        <pc:sldMkLst>
          <pc:docMk/>
          <pc:sldMk cId="2948868882" sldId="2145706043"/>
        </pc:sldMkLst>
        <pc:spChg chg="mod">
          <ac:chgData name="Graciela Avila" userId="S::gavila@rtsl.org::68151ae7-a015-40c3-bf08-61707d57ce90" providerId="AD" clId="Web-{3055EEF1-A25A-BB37-75C4-EEF88CE016E3}" dt="2025-11-05T10:46:41.469" v="137" actId="20577"/>
          <ac:spMkLst>
            <pc:docMk/>
            <pc:sldMk cId="2948868882" sldId="2145706043"/>
            <ac:spMk id="5" creationId="{90D10B52-2608-DDC2-3D5F-7C08FF28F87F}"/>
          </ac:spMkLst>
        </pc:spChg>
      </pc:sldChg>
      <pc:sldChg chg="modSp">
        <pc:chgData name="Graciela Avila" userId="S::gavila@rtsl.org::68151ae7-a015-40c3-bf08-61707d57ce90" providerId="AD" clId="Web-{3055EEF1-A25A-BB37-75C4-EEF88CE016E3}" dt="2025-11-05T10:51:40.784" v="189" actId="20577"/>
        <pc:sldMkLst>
          <pc:docMk/>
          <pc:sldMk cId="3277635913" sldId="2145706129"/>
        </pc:sldMkLst>
        <pc:spChg chg="mod">
          <ac:chgData name="Graciela Avila" userId="S::gavila@rtsl.org::68151ae7-a015-40c3-bf08-61707d57ce90" providerId="AD" clId="Web-{3055EEF1-A25A-BB37-75C4-EEF88CE016E3}" dt="2025-11-05T10:51:40.784" v="189" actId="20577"/>
          <ac:spMkLst>
            <pc:docMk/>
            <pc:sldMk cId="3277635913" sldId="2145706129"/>
            <ac:spMk id="5" creationId="{9E3CFA37-52C0-D6AC-7E72-5A59F709C092}"/>
          </ac:spMkLst>
        </pc:spChg>
      </pc:sldChg>
      <pc:sldChg chg="modSp">
        <pc:chgData name="Graciela Avila" userId="S::gavila@rtsl.org::68151ae7-a015-40c3-bf08-61707d57ce90" providerId="AD" clId="Web-{3055EEF1-A25A-BB37-75C4-EEF88CE016E3}" dt="2025-11-05T10:47:38.125" v="143" actId="20577"/>
        <pc:sldMkLst>
          <pc:docMk/>
          <pc:sldMk cId="574596448" sldId="2145706218"/>
        </pc:sldMkLst>
        <pc:spChg chg="mod">
          <ac:chgData name="Graciela Avila" userId="S::gavila@rtsl.org::68151ae7-a015-40c3-bf08-61707d57ce90" providerId="AD" clId="Web-{3055EEF1-A25A-BB37-75C4-EEF88CE016E3}" dt="2025-11-05T10:47:38.125" v="143" actId="20577"/>
          <ac:spMkLst>
            <pc:docMk/>
            <pc:sldMk cId="574596448" sldId="2145706218"/>
            <ac:spMk id="3" creationId="{A8CA41A4-426F-A360-BB8A-C1D2DA57398C}"/>
          </ac:spMkLst>
        </pc:spChg>
      </pc:sldChg>
      <pc:sldChg chg="modSp">
        <pc:chgData name="Graciela Avila" userId="S::gavila@rtsl.org::68151ae7-a015-40c3-bf08-61707d57ce90" providerId="AD" clId="Web-{3055EEF1-A25A-BB37-75C4-EEF88CE016E3}" dt="2025-11-05T10:49:22.367" v="176" actId="14100"/>
        <pc:sldMkLst>
          <pc:docMk/>
          <pc:sldMk cId="3756285861" sldId="2145706251"/>
        </pc:sldMkLst>
        <pc:spChg chg="mod">
          <ac:chgData name="Graciela Avila" userId="S::gavila@rtsl.org::68151ae7-a015-40c3-bf08-61707d57ce90" providerId="AD" clId="Web-{3055EEF1-A25A-BB37-75C4-EEF88CE016E3}" dt="2025-11-05T10:48:46.364" v="164" actId="20577"/>
          <ac:spMkLst>
            <pc:docMk/>
            <pc:sldMk cId="3756285861" sldId="2145706251"/>
            <ac:spMk id="3" creationId="{B8E7B07F-16F5-0A38-1A02-885D924685EB}"/>
          </ac:spMkLst>
        </pc:spChg>
        <pc:spChg chg="mod">
          <ac:chgData name="Graciela Avila" userId="S::gavila@rtsl.org::68151ae7-a015-40c3-bf08-61707d57ce90" providerId="AD" clId="Web-{3055EEF1-A25A-BB37-75C4-EEF88CE016E3}" dt="2025-11-05T10:49:22.367" v="176" actId="14100"/>
          <ac:spMkLst>
            <pc:docMk/>
            <pc:sldMk cId="3756285861" sldId="2145706251"/>
            <ac:spMk id="4" creationId="{4300BAF6-8B41-4C3F-A64B-30C3FF805B46}"/>
          </ac:spMkLst>
        </pc:spChg>
      </pc:sldChg>
      <pc:sldChg chg="modSp">
        <pc:chgData name="Graciela Avila" userId="S::gavila@rtsl.org::68151ae7-a015-40c3-bf08-61707d57ce90" providerId="AD" clId="Web-{3055EEF1-A25A-BB37-75C4-EEF88CE016E3}" dt="2025-11-05T10:30:26.633" v="38" actId="20577"/>
        <pc:sldMkLst>
          <pc:docMk/>
          <pc:sldMk cId="1383627889" sldId="2147480426"/>
        </pc:sldMkLst>
        <pc:spChg chg="mod">
          <ac:chgData name="Graciela Avila" userId="S::gavila@rtsl.org::68151ae7-a015-40c3-bf08-61707d57ce90" providerId="AD" clId="Web-{3055EEF1-A25A-BB37-75C4-EEF88CE016E3}" dt="2025-11-05T10:30:26.633" v="38" actId="20577"/>
          <ac:spMkLst>
            <pc:docMk/>
            <pc:sldMk cId="1383627889" sldId="2147480426"/>
            <ac:spMk id="5" creationId="{C4410E2F-38C3-1EC3-AD0D-DE081871FB76}"/>
          </ac:spMkLst>
        </pc:spChg>
      </pc:sldChg>
      <pc:sldChg chg="modSp">
        <pc:chgData name="Graciela Avila" userId="S::gavila@rtsl.org::68151ae7-a015-40c3-bf08-61707d57ce90" providerId="AD" clId="Web-{3055EEF1-A25A-BB37-75C4-EEF88CE016E3}" dt="2025-11-05T10:46:23.484" v="134" actId="14100"/>
        <pc:sldMkLst>
          <pc:docMk/>
          <pc:sldMk cId="3898215966" sldId="2147480964"/>
        </pc:sldMkLst>
        <pc:spChg chg="mod">
          <ac:chgData name="Graciela Avila" userId="S::gavila@rtsl.org::68151ae7-a015-40c3-bf08-61707d57ce90" providerId="AD" clId="Web-{3055EEF1-A25A-BB37-75C4-EEF88CE016E3}" dt="2025-11-05T10:46:23.484" v="134" actId="14100"/>
          <ac:spMkLst>
            <pc:docMk/>
            <pc:sldMk cId="3898215966" sldId="2147480964"/>
            <ac:spMk id="10" creationId="{37E63E3C-6C59-8EE0-C049-15CB7B45A24B}"/>
          </ac:spMkLst>
        </pc:spChg>
      </pc:sldChg>
      <pc:sldChg chg="modSp">
        <pc:chgData name="Graciela Avila" userId="S::gavila@rtsl.org::68151ae7-a015-40c3-bf08-61707d57ce90" providerId="AD" clId="Web-{3055EEF1-A25A-BB37-75C4-EEF88CE016E3}" dt="2025-11-05T10:29:16.507" v="36" actId="20577"/>
        <pc:sldMkLst>
          <pc:docMk/>
          <pc:sldMk cId="3211015914" sldId="2147481195"/>
        </pc:sldMkLst>
        <pc:spChg chg="mod">
          <ac:chgData name="Graciela Avila" userId="S::gavila@rtsl.org::68151ae7-a015-40c3-bf08-61707d57ce90" providerId="AD" clId="Web-{3055EEF1-A25A-BB37-75C4-EEF88CE016E3}" dt="2025-11-05T10:29:16.507" v="36" actId="20577"/>
          <ac:spMkLst>
            <pc:docMk/>
            <pc:sldMk cId="3211015914" sldId="2147481195"/>
            <ac:spMk id="5" creationId="{E29C8A2B-7B83-13D7-3B40-10301B2C9E51}"/>
          </ac:spMkLst>
        </pc:spChg>
      </pc:sldChg>
      <pc:sldChg chg="modSp">
        <pc:chgData name="Graciela Avila" userId="S::gavila@rtsl.org::68151ae7-a015-40c3-bf08-61707d57ce90" providerId="AD" clId="Web-{3055EEF1-A25A-BB37-75C4-EEF88CE016E3}" dt="2025-11-05T10:26:59.333" v="1" actId="20577"/>
        <pc:sldMkLst>
          <pc:docMk/>
          <pc:sldMk cId="3507705027" sldId="2147481203"/>
        </pc:sldMkLst>
        <pc:spChg chg="mod">
          <ac:chgData name="Graciela Avila" userId="S::gavila@rtsl.org::68151ae7-a015-40c3-bf08-61707d57ce90" providerId="AD" clId="Web-{3055EEF1-A25A-BB37-75C4-EEF88CE016E3}" dt="2025-11-05T10:26:59.333" v="1" actId="20577"/>
          <ac:spMkLst>
            <pc:docMk/>
            <pc:sldMk cId="3507705027" sldId="2147481203"/>
            <ac:spMk id="5" creationId="{9E3CFA37-52C0-D6AC-7E72-5A59F709C092}"/>
          </ac:spMkLst>
        </pc:spChg>
      </pc:sldChg>
      <pc:sldChg chg="modSp">
        <pc:chgData name="Graciela Avila" userId="S::gavila@rtsl.org::68151ae7-a015-40c3-bf08-61707d57ce90" providerId="AD" clId="Web-{3055EEF1-A25A-BB37-75C4-EEF88CE016E3}" dt="2025-11-05T10:56:45.828" v="201" actId="20577"/>
        <pc:sldMkLst>
          <pc:docMk/>
          <pc:sldMk cId="3150801543" sldId="2147481394"/>
        </pc:sldMkLst>
        <pc:spChg chg="mod">
          <ac:chgData name="Graciela Avila" userId="S::gavila@rtsl.org::68151ae7-a015-40c3-bf08-61707d57ce90" providerId="AD" clId="Web-{3055EEF1-A25A-BB37-75C4-EEF88CE016E3}" dt="2025-11-05T10:56:45.828" v="201" actId="20577"/>
          <ac:spMkLst>
            <pc:docMk/>
            <pc:sldMk cId="3150801543" sldId="2147481394"/>
            <ac:spMk id="14" creationId="{7177E6A0-DE91-21EE-BBD0-F5AA1C074BF3}"/>
          </ac:spMkLst>
        </pc:spChg>
      </pc:sldChg>
      <pc:sldChg chg="modSp">
        <pc:chgData name="Graciela Avila" userId="S::gavila@rtsl.org::68151ae7-a015-40c3-bf08-61707d57ce90" providerId="AD" clId="Web-{3055EEF1-A25A-BB37-75C4-EEF88CE016E3}" dt="2025-11-05T10:57:35.783" v="218" actId="20577"/>
        <pc:sldMkLst>
          <pc:docMk/>
          <pc:sldMk cId="2970027100" sldId="2147481451"/>
        </pc:sldMkLst>
        <pc:spChg chg="mod">
          <ac:chgData name="Graciela Avila" userId="S::gavila@rtsl.org::68151ae7-a015-40c3-bf08-61707d57ce90" providerId="AD" clId="Web-{3055EEF1-A25A-BB37-75C4-EEF88CE016E3}" dt="2025-11-05T10:57:35.783" v="218" actId="20577"/>
          <ac:spMkLst>
            <pc:docMk/>
            <pc:sldMk cId="2970027100" sldId="2147481451"/>
            <ac:spMk id="2" creationId="{86179AC6-D76F-0954-3C0C-5BDDA118E3D7}"/>
          </ac:spMkLst>
        </pc:spChg>
      </pc:sldChg>
      <pc:sldChg chg="modSp">
        <pc:chgData name="Graciela Avila" userId="S::gavila@rtsl.org::68151ae7-a015-40c3-bf08-61707d57ce90" providerId="AD" clId="Web-{3055EEF1-A25A-BB37-75C4-EEF88CE016E3}" dt="2025-11-05T10:58:05.643" v="226" actId="20577"/>
        <pc:sldMkLst>
          <pc:docMk/>
          <pc:sldMk cId="2545578653" sldId="2147481460"/>
        </pc:sldMkLst>
        <pc:spChg chg="mod">
          <ac:chgData name="Graciela Avila" userId="S::gavila@rtsl.org::68151ae7-a015-40c3-bf08-61707d57ce90" providerId="AD" clId="Web-{3055EEF1-A25A-BB37-75C4-EEF88CE016E3}" dt="2025-11-05T10:58:05.643" v="226" actId="20577"/>
          <ac:spMkLst>
            <pc:docMk/>
            <pc:sldMk cId="2545578653" sldId="2147481460"/>
            <ac:spMk id="4" creationId="{BC5509AB-CA4A-7652-BA77-01563FC3D2DD}"/>
          </ac:spMkLst>
        </pc:spChg>
      </pc:sldChg>
      <pc:sldChg chg="modSp">
        <pc:chgData name="Graciela Avila" userId="S::gavila@rtsl.org::68151ae7-a015-40c3-bf08-61707d57ce90" providerId="AD" clId="Web-{3055EEF1-A25A-BB37-75C4-EEF88CE016E3}" dt="2025-11-05T10:46:50.484" v="138" actId="20577"/>
        <pc:sldMkLst>
          <pc:docMk/>
          <pc:sldMk cId="2798098744" sldId="2147481466"/>
        </pc:sldMkLst>
        <pc:spChg chg="mod">
          <ac:chgData name="Graciela Avila" userId="S::gavila@rtsl.org::68151ae7-a015-40c3-bf08-61707d57ce90" providerId="AD" clId="Web-{3055EEF1-A25A-BB37-75C4-EEF88CE016E3}" dt="2025-11-05T10:46:50.484" v="138" actId="20577"/>
          <ac:spMkLst>
            <pc:docMk/>
            <pc:sldMk cId="2798098744" sldId="2147481466"/>
            <ac:spMk id="2" creationId="{08332EB5-E90F-64B5-A7D3-D58DA427F85D}"/>
          </ac:spMkLst>
        </pc:spChg>
      </pc:sldChg>
      <pc:sldChg chg="modSp">
        <pc:chgData name="Graciela Avila" userId="S::gavila@rtsl.org::68151ae7-a015-40c3-bf08-61707d57ce90" providerId="AD" clId="Web-{3055EEF1-A25A-BB37-75C4-EEF88CE016E3}" dt="2025-11-05T10:47:00.344" v="139" actId="20577"/>
        <pc:sldMkLst>
          <pc:docMk/>
          <pc:sldMk cId="3768407813" sldId="2147481467"/>
        </pc:sldMkLst>
        <pc:spChg chg="mod">
          <ac:chgData name="Graciela Avila" userId="S::gavila@rtsl.org::68151ae7-a015-40c3-bf08-61707d57ce90" providerId="AD" clId="Web-{3055EEF1-A25A-BB37-75C4-EEF88CE016E3}" dt="2025-11-05T10:47:00.344" v="139" actId="20577"/>
          <ac:spMkLst>
            <pc:docMk/>
            <pc:sldMk cId="3768407813" sldId="2147481467"/>
            <ac:spMk id="2" creationId="{2556BD3F-A662-C6CF-98D1-E4B76C38091B}"/>
          </ac:spMkLst>
        </pc:spChg>
      </pc:sldChg>
      <pc:sldChg chg="modSp">
        <pc:chgData name="Graciela Avila" userId="S::gavila@rtsl.org::68151ae7-a015-40c3-bf08-61707d57ce90" providerId="AD" clId="Web-{3055EEF1-A25A-BB37-75C4-EEF88CE016E3}" dt="2025-11-05T10:33:24.052" v="73" actId="20577"/>
        <pc:sldMkLst>
          <pc:docMk/>
          <pc:sldMk cId="2575116639" sldId="2147481475"/>
        </pc:sldMkLst>
        <pc:spChg chg="mod">
          <ac:chgData name="Graciela Avila" userId="S::gavila@rtsl.org::68151ae7-a015-40c3-bf08-61707d57ce90" providerId="AD" clId="Web-{3055EEF1-A25A-BB37-75C4-EEF88CE016E3}" dt="2025-11-05T10:33:24.052" v="73" actId="20577"/>
          <ac:spMkLst>
            <pc:docMk/>
            <pc:sldMk cId="2575116639" sldId="2147481475"/>
            <ac:spMk id="5" creationId="{328A298E-33E8-79D5-FBDC-CB2F22D3FAD9}"/>
          </ac:spMkLst>
        </pc:spChg>
      </pc:sldChg>
      <pc:sldChg chg="modSp">
        <pc:chgData name="Graciela Avila" userId="S::gavila@rtsl.org::68151ae7-a015-40c3-bf08-61707d57ce90" providerId="AD" clId="Web-{3055EEF1-A25A-BB37-75C4-EEF88CE016E3}" dt="2025-11-05T10:33:37.116" v="87" actId="20577"/>
        <pc:sldMkLst>
          <pc:docMk/>
          <pc:sldMk cId="1821848623" sldId="2147481476"/>
        </pc:sldMkLst>
        <pc:spChg chg="mod">
          <ac:chgData name="Graciela Avila" userId="S::gavila@rtsl.org::68151ae7-a015-40c3-bf08-61707d57ce90" providerId="AD" clId="Web-{3055EEF1-A25A-BB37-75C4-EEF88CE016E3}" dt="2025-11-05T10:33:37.116" v="87" actId="20577"/>
          <ac:spMkLst>
            <pc:docMk/>
            <pc:sldMk cId="1821848623" sldId="2147481476"/>
            <ac:spMk id="2" creationId="{4525550D-F8B9-586E-3553-8A99B0BE6ADF}"/>
          </ac:spMkLst>
        </pc:spChg>
      </pc:sldChg>
      <pc:sldChg chg="modSp">
        <pc:chgData name="Graciela Avila" userId="S::gavila@rtsl.org::68151ae7-a015-40c3-bf08-61707d57ce90" providerId="AD" clId="Web-{3055EEF1-A25A-BB37-75C4-EEF88CE016E3}" dt="2025-11-05T10:34:55.137" v="104" actId="20577"/>
        <pc:sldMkLst>
          <pc:docMk/>
          <pc:sldMk cId="3020459105" sldId="2147481477"/>
        </pc:sldMkLst>
        <pc:spChg chg="mod">
          <ac:chgData name="Graciela Avila" userId="S::gavila@rtsl.org::68151ae7-a015-40c3-bf08-61707d57ce90" providerId="AD" clId="Web-{3055EEF1-A25A-BB37-75C4-EEF88CE016E3}" dt="2025-11-05T10:34:55.137" v="104" actId="20577"/>
          <ac:spMkLst>
            <pc:docMk/>
            <pc:sldMk cId="3020459105" sldId="2147481477"/>
            <ac:spMk id="3" creationId="{082A35A7-C8BE-8EE7-8DB8-C7DAF902067B}"/>
          </ac:spMkLst>
        </pc:spChg>
      </pc:sldChg>
      <pc:sldChg chg="modSp">
        <pc:chgData name="Graciela Avila" userId="S::gavila@rtsl.org::68151ae7-a015-40c3-bf08-61707d57ce90" providerId="AD" clId="Web-{3055EEF1-A25A-BB37-75C4-EEF88CE016E3}" dt="2025-11-05T10:57:30.283" v="216" actId="20577"/>
        <pc:sldMkLst>
          <pc:docMk/>
          <pc:sldMk cId="361136714" sldId="2147481485"/>
        </pc:sldMkLst>
        <pc:spChg chg="mod">
          <ac:chgData name="Graciela Avila" userId="S::gavila@rtsl.org::68151ae7-a015-40c3-bf08-61707d57ce90" providerId="AD" clId="Web-{3055EEF1-A25A-BB37-75C4-EEF88CE016E3}" dt="2025-11-05T10:57:22.204" v="211" actId="20577"/>
          <ac:spMkLst>
            <pc:docMk/>
            <pc:sldMk cId="361136714" sldId="2147481485"/>
            <ac:spMk id="3" creationId="{5117C539-2DA3-890B-E427-499D42551EE1}"/>
          </ac:spMkLst>
        </pc:spChg>
        <pc:spChg chg="mod">
          <ac:chgData name="Graciela Avila" userId="S::gavila@rtsl.org::68151ae7-a015-40c3-bf08-61707d57ce90" providerId="AD" clId="Web-{3055EEF1-A25A-BB37-75C4-EEF88CE016E3}" dt="2025-11-05T10:57:30.283" v="216" actId="20577"/>
          <ac:spMkLst>
            <pc:docMk/>
            <pc:sldMk cId="361136714" sldId="2147481485"/>
            <ac:spMk id="4" creationId="{679F274D-139D-E9F5-5022-7286F48AE81A}"/>
          </ac:spMkLst>
        </pc:spChg>
      </pc:sldChg>
      <pc:sldChg chg="modSp">
        <pc:chgData name="Graciela Avila" userId="S::gavila@rtsl.org::68151ae7-a015-40c3-bf08-61707d57ce90" providerId="AD" clId="Web-{3055EEF1-A25A-BB37-75C4-EEF88CE016E3}" dt="2025-11-05T10:58:25.737" v="231" actId="20577"/>
        <pc:sldMkLst>
          <pc:docMk/>
          <pc:sldMk cId="2127680636" sldId="2147481524"/>
        </pc:sldMkLst>
        <pc:spChg chg="mod">
          <ac:chgData name="Graciela Avila" userId="S::gavila@rtsl.org::68151ae7-a015-40c3-bf08-61707d57ce90" providerId="AD" clId="Web-{3055EEF1-A25A-BB37-75C4-EEF88CE016E3}" dt="2025-11-05T10:58:25.737" v="231" actId="20577"/>
          <ac:spMkLst>
            <pc:docMk/>
            <pc:sldMk cId="2127680636" sldId="2147481524"/>
            <ac:spMk id="4" creationId="{CDD3417A-0507-EC35-BD5A-9F521547761E}"/>
          </ac:spMkLst>
        </pc:spChg>
      </pc:sldChg>
      <pc:sldChg chg="modSp">
        <pc:chgData name="Graciela Avila" userId="S::gavila@rtsl.org::68151ae7-a015-40c3-bf08-61707d57ce90" providerId="AD" clId="Web-{3055EEF1-A25A-BB37-75C4-EEF88CE016E3}" dt="2025-11-05T10:48:23.674" v="162" actId="20577"/>
        <pc:sldMkLst>
          <pc:docMk/>
          <pc:sldMk cId="685050722" sldId="2147481594"/>
        </pc:sldMkLst>
        <pc:spChg chg="mod">
          <ac:chgData name="Graciela Avila" userId="S::gavila@rtsl.org::68151ae7-a015-40c3-bf08-61707d57ce90" providerId="AD" clId="Web-{3055EEF1-A25A-BB37-75C4-EEF88CE016E3}" dt="2025-11-05T10:48:23.674" v="162" actId="20577"/>
          <ac:spMkLst>
            <pc:docMk/>
            <pc:sldMk cId="685050722" sldId="2147481594"/>
            <ac:spMk id="2" creationId="{8C35364A-EC9A-2C40-ABAB-241078ACA3D1}"/>
          </ac:spMkLst>
        </pc:spChg>
      </pc:sldChg>
      <pc:sldChg chg="modSp">
        <pc:chgData name="Graciela Avila" userId="S::gavila@rtsl.org::68151ae7-a015-40c3-bf08-61707d57ce90" providerId="AD" clId="Web-{3055EEF1-A25A-BB37-75C4-EEF88CE016E3}" dt="2025-11-05T10:52:11.271" v="194" actId="20577"/>
        <pc:sldMkLst>
          <pc:docMk/>
          <pc:sldMk cId="4218463063" sldId="2147481596"/>
        </pc:sldMkLst>
        <pc:spChg chg="mod">
          <ac:chgData name="Graciela Avila" userId="S::gavila@rtsl.org::68151ae7-a015-40c3-bf08-61707d57ce90" providerId="AD" clId="Web-{3055EEF1-A25A-BB37-75C4-EEF88CE016E3}" dt="2025-11-05T10:51:55.051" v="191" actId="20577"/>
          <ac:spMkLst>
            <pc:docMk/>
            <pc:sldMk cId="4218463063" sldId="2147481596"/>
            <ac:spMk id="2" creationId="{D5B25FC9-1340-270D-9F6B-56D082865F37}"/>
          </ac:spMkLst>
        </pc:spChg>
        <pc:spChg chg="mod">
          <ac:chgData name="Graciela Avila" userId="S::gavila@rtsl.org::68151ae7-a015-40c3-bf08-61707d57ce90" providerId="AD" clId="Web-{3055EEF1-A25A-BB37-75C4-EEF88CE016E3}" dt="2025-11-05T10:52:11.271" v="194" actId="20577"/>
          <ac:spMkLst>
            <pc:docMk/>
            <pc:sldMk cId="4218463063" sldId="2147481596"/>
            <ac:spMk id="4" creationId="{E043206A-C577-67DB-EA43-704526AACF3B}"/>
          </ac:spMkLst>
        </pc:spChg>
      </pc:sldChg>
      <pc:sldChg chg="modSp ord">
        <pc:chgData name="Graciela Avila" userId="S::gavila@rtsl.org::68151ae7-a015-40c3-bf08-61707d57ce90" providerId="AD" clId="Web-{3055EEF1-A25A-BB37-75C4-EEF88CE016E3}" dt="2025-11-05T10:50:41.905" v="181" actId="20577"/>
        <pc:sldMkLst>
          <pc:docMk/>
          <pc:sldMk cId="2903350275" sldId="2147481602"/>
        </pc:sldMkLst>
        <pc:spChg chg="mod">
          <ac:chgData name="Graciela Avila" userId="S::gavila@rtsl.org::68151ae7-a015-40c3-bf08-61707d57ce90" providerId="AD" clId="Web-{3055EEF1-A25A-BB37-75C4-EEF88CE016E3}" dt="2025-11-05T10:50:41.905" v="181" actId="20577"/>
          <ac:spMkLst>
            <pc:docMk/>
            <pc:sldMk cId="2903350275" sldId="2147481602"/>
            <ac:spMk id="2" creationId="{8D338C2F-F289-2523-4EC7-06AFC0443E2C}"/>
          </ac:spMkLst>
        </pc:spChg>
      </pc:sldChg>
      <pc:sldChg chg="modSp">
        <pc:chgData name="Graciela Avila" userId="S::gavila@rtsl.org::68151ae7-a015-40c3-bf08-61707d57ce90" providerId="AD" clId="Web-{3055EEF1-A25A-BB37-75C4-EEF88CE016E3}" dt="2025-11-05T10:56:16.702" v="198" actId="20577"/>
        <pc:sldMkLst>
          <pc:docMk/>
          <pc:sldMk cId="2802836613" sldId="2147481606"/>
        </pc:sldMkLst>
        <pc:spChg chg="mod">
          <ac:chgData name="Graciela Avila" userId="S::gavila@rtsl.org::68151ae7-a015-40c3-bf08-61707d57ce90" providerId="AD" clId="Web-{3055EEF1-A25A-BB37-75C4-EEF88CE016E3}" dt="2025-11-05T10:52:57.273" v="195" actId="20577"/>
          <ac:spMkLst>
            <pc:docMk/>
            <pc:sldMk cId="2802836613" sldId="2147481606"/>
            <ac:spMk id="2" creationId="{5EB1F2DA-59C3-C10A-FC1E-39B1A6FB84AE}"/>
          </ac:spMkLst>
        </pc:spChg>
        <pc:spChg chg="mod">
          <ac:chgData name="Graciela Avila" userId="S::gavila@rtsl.org::68151ae7-a015-40c3-bf08-61707d57ce90" providerId="AD" clId="Web-{3055EEF1-A25A-BB37-75C4-EEF88CE016E3}" dt="2025-11-05T10:56:16.702" v="198" actId="20577"/>
          <ac:spMkLst>
            <pc:docMk/>
            <pc:sldMk cId="2802836613" sldId="2147481606"/>
            <ac:spMk id="4" creationId="{015510B9-3C55-CC45-7332-E69989E39C13}"/>
          </ac:spMkLst>
        </pc:spChg>
      </pc:sldChg>
      <pc:sldChg chg="modSp">
        <pc:chgData name="Graciela Avila" userId="S::gavila@rtsl.org::68151ae7-a015-40c3-bf08-61707d57ce90" providerId="AD" clId="Web-{3055EEF1-A25A-BB37-75C4-EEF88CE016E3}" dt="2025-11-05T10:57:06.438" v="205" actId="20577"/>
        <pc:sldMkLst>
          <pc:docMk/>
          <pc:sldMk cId="2960869817" sldId="2147481612"/>
        </pc:sldMkLst>
        <pc:spChg chg="mod">
          <ac:chgData name="Graciela Avila" userId="S::gavila@rtsl.org::68151ae7-a015-40c3-bf08-61707d57ce90" providerId="AD" clId="Web-{3055EEF1-A25A-BB37-75C4-EEF88CE016E3}" dt="2025-11-05T10:56:57.266" v="203" actId="20577"/>
          <ac:spMkLst>
            <pc:docMk/>
            <pc:sldMk cId="2960869817" sldId="2147481612"/>
            <ac:spMk id="2" creationId="{BE1DEE1C-3BFE-8037-CD84-7D610430E05D}"/>
          </ac:spMkLst>
        </pc:spChg>
        <pc:spChg chg="mod">
          <ac:chgData name="Graciela Avila" userId="S::gavila@rtsl.org::68151ae7-a015-40c3-bf08-61707d57ce90" providerId="AD" clId="Web-{3055EEF1-A25A-BB37-75C4-EEF88CE016E3}" dt="2025-11-05T10:57:06.438" v="205" actId="20577"/>
          <ac:spMkLst>
            <pc:docMk/>
            <pc:sldMk cId="2960869817" sldId="2147481612"/>
            <ac:spMk id="4" creationId="{57ABED58-1F68-96FD-58D8-CE52BBD10001}"/>
          </ac:spMkLst>
        </pc:spChg>
      </pc:sldChg>
      <pc:sldChg chg="modSp">
        <pc:chgData name="Graciela Avila" userId="S::gavila@rtsl.org::68151ae7-a015-40c3-bf08-61707d57ce90" providerId="AD" clId="Web-{3055EEF1-A25A-BB37-75C4-EEF88CE016E3}" dt="2025-11-05T10:57:13.766" v="210" actId="20577"/>
        <pc:sldMkLst>
          <pc:docMk/>
          <pc:sldMk cId="1558787555" sldId="2147481613"/>
        </pc:sldMkLst>
        <pc:spChg chg="mod">
          <ac:chgData name="Graciela Avila" userId="S::gavila@rtsl.org::68151ae7-a015-40c3-bf08-61707d57ce90" providerId="AD" clId="Web-{3055EEF1-A25A-BB37-75C4-EEF88CE016E3}" dt="2025-11-05T10:57:13.766" v="210" actId="20577"/>
          <ac:spMkLst>
            <pc:docMk/>
            <pc:sldMk cId="1558787555" sldId="2147481613"/>
            <ac:spMk id="2" creationId="{0E7D030D-9A8B-89A6-B194-32DA46759C7B}"/>
          </ac:spMkLst>
        </pc:spChg>
      </pc:sldChg>
      <pc:sldChg chg="modSp">
        <pc:chgData name="Graciela Avila" userId="S::gavila@rtsl.org::68151ae7-a015-40c3-bf08-61707d57ce90" providerId="AD" clId="Web-{3055EEF1-A25A-BB37-75C4-EEF88CE016E3}" dt="2025-11-05T10:38:58.788" v="112" actId="20577"/>
        <pc:sldMkLst>
          <pc:docMk/>
          <pc:sldMk cId="3548347510" sldId="2147481620"/>
        </pc:sldMkLst>
        <pc:spChg chg="mod">
          <ac:chgData name="Graciela Avila" userId="S::gavila@rtsl.org::68151ae7-a015-40c3-bf08-61707d57ce90" providerId="AD" clId="Web-{3055EEF1-A25A-BB37-75C4-EEF88CE016E3}" dt="2025-11-05T10:38:41.865" v="108" actId="20577"/>
          <ac:spMkLst>
            <pc:docMk/>
            <pc:sldMk cId="3548347510" sldId="2147481620"/>
            <ac:spMk id="4" creationId="{EB0A342A-6C71-0066-6500-FB782F2F3991}"/>
          </ac:spMkLst>
        </pc:spChg>
        <pc:spChg chg="mod">
          <ac:chgData name="Graciela Avila" userId="S::gavila@rtsl.org::68151ae7-a015-40c3-bf08-61707d57ce90" providerId="AD" clId="Web-{3055EEF1-A25A-BB37-75C4-EEF88CE016E3}" dt="2025-11-05T10:38:58.788" v="112" actId="20577"/>
          <ac:spMkLst>
            <pc:docMk/>
            <pc:sldMk cId="3548347510" sldId="2147481620"/>
            <ac:spMk id="10" creationId="{0CEE5417-A713-3A45-A1A6-DEC8DC0C0E15}"/>
          </ac:spMkLst>
        </pc:spChg>
      </pc:sldChg>
      <pc:sldChg chg="modSp">
        <pc:chgData name="Graciela Avila" userId="S::gavila@rtsl.org::68151ae7-a015-40c3-bf08-61707d57ce90" providerId="AD" clId="Web-{3055EEF1-A25A-BB37-75C4-EEF88CE016E3}" dt="2025-11-05T10:46:12.249" v="131" actId="20577"/>
        <pc:sldMkLst>
          <pc:docMk/>
          <pc:sldMk cId="818790770" sldId="2147481625"/>
        </pc:sldMkLst>
        <pc:spChg chg="mod">
          <ac:chgData name="Graciela Avila" userId="S::gavila@rtsl.org::68151ae7-a015-40c3-bf08-61707d57ce90" providerId="AD" clId="Web-{3055EEF1-A25A-BB37-75C4-EEF88CE016E3}" dt="2025-11-05T10:46:12.249" v="131" actId="20577"/>
          <ac:spMkLst>
            <pc:docMk/>
            <pc:sldMk cId="818790770" sldId="2147481625"/>
            <ac:spMk id="4" creationId="{B9656F13-233E-CBFB-7449-1BD8A949438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EAA51A80-7BF8-8345-918B-9FC2C61587FC}" type="datetimeFigureOut">
              <a:rPr lang="en-US" smtClean="0"/>
              <a:pPr/>
              <a:t>11/14/25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A1E75C25-C22B-D14A-8C88-D3C1CFA09A77}" type="slidenum">
              <a:rPr lang="en-US" smtClean="0"/>
              <a:pPr/>
              <a:t>‹#›</a:t>
            </a:fld>
            <a:endParaRPr lang="en-US"/>
          </a:p>
        </p:txBody>
      </p:sp>
    </p:spTree>
    <p:extLst>
      <p:ext uri="{BB962C8B-B14F-4D97-AF65-F5344CB8AC3E}">
        <p14:creationId xmlns:p14="http://schemas.microsoft.com/office/powerpoint/2010/main" val="83675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who.int/about/general-programme-of-work/fourteenth%23:~:text=Once%20adopted%20by%20the%20World,years%20(2025%2D2028)." TargetMode="External"/><Relationship Id="rId7" Type="http://schemas.openxmlformats.org/officeDocument/2006/relationships/hyperlink" Target="https://thedocs.worldbank.org/en/doc/eac1acfe37285a29942e9bb513a4fb43-0200022022/related/PF-Results-Framework-with-Indicator-Reference-Sheets-Feb-09-2023.pdf"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www.worldbank.org/en/programs/financial-intermediary-fund-for-pandemic-prevention-preparedness-and-response-ppr-fif" TargetMode="External"/><Relationship Id="rId5" Type="http://schemas.openxmlformats.org/officeDocument/2006/relationships/hyperlink" Target="https://www.who.int/europe/about-us/our-work/sustainable-development-goals/targets-of-sustainable-development-goal-3" TargetMode="External"/><Relationship Id="rId4" Type="http://schemas.openxmlformats.org/officeDocument/2006/relationships/hyperlink" Target="https://www.who.int/data/stories/the-triple-billion-targets-a-visual-summary-of-methods-to-deliver-impact"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a:latin typeface="Arial"/>
                <a:cs typeface="Arial"/>
              </a:rPr>
              <a:t>[Nota para el moderador: esta presentación de diapositivas es parte de un Paquete de capacitación de capacitación técnica 7-1-7, que es un archivo zip con un archivo de instrucciones, y carpetas para presentaciones (es decir, estas diapositivas), actividades que se incluyen en estas diapositivas, un programa de ejemplo que se puede dar a los participantes y un programa de ejemplo detallado que puede ser utilizada por los anfitriones/moderadores. Revise los programas y las correspondientes diapositivas/actividades para su contexto y necesidades.  </a:t>
            </a:r>
          </a:p>
          <a:p>
            <a:endParaRPr lang="en-US" i="1">
              <a:latin typeface="Arial"/>
              <a:cs typeface="Arial"/>
            </a:endParaRPr>
          </a:p>
          <a:p>
            <a:r>
              <a:rPr lang="es-419" i="1">
                <a:latin typeface="Arial"/>
                <a:cs typeface="Arial"/>
              </a:rPr>
              <a:t>Esta presentación de diapositivas contiene diapositivas para el día 4 de una muestra de capacitación técnica de 4 días. Las diapositivas del día 4 se centran en 1) la planificación para la adopción y el uso del 7-1-7 y 2) las actividades de enseñar lo aprendido. </a:t>
            </a:r>
          </a:p>
          <a:p>
            <a:endParaRPr lang="en-US" i="1">
              <a:latin typeface="Arial"/>
              <a:cs typeface="Arial"/>
            </a:endParaRPr>
          </a:p>
          <a:p>
            <a:r>
              <a:rPr lang="es-419" i="1">
                <a:latin typeface="Arial"/>
                <a:cs typeface="Arial"/>
              </a:rPr>
              <a:t>Tenga en cuenta que los días 1 al 3 de esta capacitación técnica se consideran material básico para presentarles a los participantes el 7-1-7 y enseñarles cómo adoptarlo y usarlo en su contexto. Estas diapositivas del día 4 son opcionales. Revise cuidadosamente el archivo de instrucciones de capacitación técnica para entender mejor si y cuándo estas diapositivas deben usarse en función de la audiencia, el resultado previsto del taller y las limitaciones de tiempo.  </a:t>
            </a:r>
          </a:p>
          <a:p>
            <a:endParaRPr lang="en-US" i="1">
              <a:latin typeface="Arial"/>
              <a:cs typeface="Arial"/>
            </a:endParaRPr>
          </a:p>
          <a:p>
            <a:r>
              <a:rPr lang="es-419" i="1">
                <a:latin typeface="Arial"/>
                <a:cs typeface="Arial"/>
              </a:rPr>
              <a:t>Estas diapositivas están separadas en secciones que corresponden al programa de ejemplo asociado del día 4 en el archivo Excel del programa del taller técnico. </a:t>
            </a:r>
          </a:p>
          <a:p>
            <a:endParaRPr lang="en-US" i="1">
              <a:latin typeface="Arial"/>
              <a:cs typeface="Arial"/>
            </a:endParaRPr>
          </a:p>
          <a:p>
            <a:r>
              <a:rPr lang="es-419" i="1">
                <a:latin typeface="Arial"/>
                <a:cs typeface="Arial"/>
              </a:rPr>
              <a:t>Las secciones clave 7-1-7 en esta presentación de diapositivas incluyen las siguientes: </a:t>
            </a:r>
          </a:p>
          <a:p>
            <a:r>
              <a:rPr lang="es-419" i="1">
                <a:latin typeface="Arial"/>
                <a:cs typeface="Arial"/>
              </a:rPr>
              <a:t>1. Bienvenida, objetivos de aprendizaje y actividad para romper el hielo </a:t>
            </a:r>
            <a:br>
              <a:rPr lang="es-419" i="1">
                <a:latin typeface="Arial"/>
                <a:cs typeface="Arial"/>
              </a:rPr>
            </a:br>
            <a:r>
              <a:rPr lang="es-419" i="1">
                <a:latin typeface="Arial"/>
                <a:cs typeface="Arial"/>
              </a:rPr>
              <a:t>2. Lista de preguntas pendientes de la mañana </a:t>
            </a:r>
          </a:p>
          <a:p>
            <a:r>
              <a:rPr lang="es-419" i="1">
                <a:latin typeface="Arial"/>
                <a:cs typeface="Arial"/>
              </a:rPr>
              <a:t>3. Resumen de la adopción y el uso de 7-1-7</a:t>
            </a:r>
          </a:p>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4. Actividad: planificación para la adopción y el uso de 7-1-7</a:t>
            </a:r>
          </a:p>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5. Introducción a la capacitación de otros</a:t>
            </a:r>
          </a:p>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6. Actividad: diapositivas de enseñar lo aprendido</a:t>
            </a:r>
          </a:p>
          <a:p>
            <a:r>
              <a:rPr lang="es-419" i="1">
                <a:latin typeface="Arial"/>
                <a:cs typeface="Arial"/>
              </a:rPr>
              <a:t>7. Sesiones de debate</a:t>
            </a:r>
          </a:p>
          <a:p>
            <a:endParaRPr lang="en-US" i="1">
              <a:latin typeface="Arial"/>
              <a:cs typeface="Arial"/>
            </a:endParaRPr>
          </a:p>
          <a:p>
            <a:r>
              <a:rPr lang="es-419" i="1">
                <a:latin typeface="Arial"/>
                <a:cs typeface="Arial"/>
              </a:rPr>
              <a:t>Se incluyen las diapositivas de descansos (almuerzo + dos pausas para café) y las actividades para romper el hielo.  </a:t>
            </a:r>
          </a:p>
          <a:p>
            <a:endParaRPr lang="en-US" i="1">
              <a:latin typeface="Arial"/>
              <a:cs typeface="Arial"/>
            </a:endParaRPr>
          </a:p>
          <a:p>
            <a:r>
              <a:rPr lang="es-419" i="1">
                <a:latin typeface="Arial"/>
                <a:cs typeface="Arial"/>
              </a:rPr>
              <a:t>En cada diapositiva se incluyen notas que pueden leerse a la audiencia, con comentarios al moderador/presentador escritos como “[NOTA PARA EL MODERADOR: xxx]”.  </a:t>
            </a:r>
          </a:p>
          <a:p>
            <a:endParaRPr lang="en-US" i="1">
              <a:latin typeface="Arial"/>
              <a:cs typeface="Arial"/>
            </a:endParaRPr>
          </a:p>
          <a:p>
            <a:endParaRPr lang="en-US" i="1">
              <a:latin typeface="Arial"/>
              <a:cs typeface="Arial"/>
            </a:endParaRPr>
          </a:p>
          <a:p>
            <a:endParaRPr lang="en-US" i="1">
              <a:latin typeface="Arial"/>
              <a:cs typeface="Arial"/>
            </a:endParaRPr>
          </a:p>
          <a:p>
            <a:r>
              <a:rPr lang="es-419" i="1">
                <a:latin typeface="Arial"/>
                <a:cs typeface="Arial"/>
              </a:rPr>
              <a:t> </a:t>
            </a:r>
          </a:p>
          <a:p>
            <a:endParaRPr lang="en-US" i="1">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1</a:t>
            </a:fld>
            <a:endParaRPr lang="en-US"/>
          </a:p>
        </p:txBody>
      </p:sp>
    </p:spTree>
    <p:extLst>
      <p:ext uri="{BB962C8B-B14F-4D97-AF65-F5344CB8AC3E}">
        <p14:creationId xmlns:p14="http://schemas.microsoft.com/office/powerpoint/2010/main" val="2169149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a:latin typeface="Arial"/>
                <a:cs typeface="Arial"/>
              </a:rPr>
              <a:t>Seguiremos utilizando la lista de preguntas pendientes para recopilar sus preguntas e ideas, y responderlas a través de las presentaciones y sesiones de preguntas y respuestas específicas. </a:t>
            </a:r>
          </a:p>
          <a:p>
            <a:r>
              <a:rPr lang="es-419">
                <a:latin typeface="Arial"/>
                <a:cs typeface="Arial"/>
              </a:rPr>
              <a:t> </a:t>
            </a:r>
          </a:p>
          <a:p>
            <a:r>
              <a:rPr lang="es-419">
                <a:latin typeface="Arial"/>
                <a:cs typeface="Arial"/>
              </a:rPr>
              <a:t>Agreguen cualquier pregunta que tengan sobre el enfoque 7-1-7 a la lista de preguntas pendientes a lo largo del día. Asegúrense de hacer cualquier pregunta restante que tengan para que podamos responderlas antes de que termine el taller.</a:t>
            </a:r>
          </a:p>
          <a:p>
            <a:endParaRPr lang="en-US">
              <a:latin typeface="Calibri"/>
              <a:ea typeface="Calibri"/>
              <a:cs typeface="Calibri"/>
            </a:endParaRPr>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10</a:t>
            </a:fld>
            <a:endParaRPr lang="en-US"/>
          </a:p>
        </p:txBody>
      </p:sp>
    </p:spTree>
    <p:extLst>
      <p:ext uri="{BB962C8B-B14F-4D97-AF65-F5344CB8AC3E}">
        <p14:creationId xmlns:p14="http://schemas.microsoft.com/office/powerpoint/2010/main" val="1979584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9D8E-6508-2791-EA0D-DFA6B3464A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AB9884-1E42-58D6-EDB5-3EBF3D75C7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7B9E3A-3368-E168-71FC-59CF50ABB2B5}"/>
              </a:ext>
            </a:extLst>
          </p:cNvPr>
          <p:cNvSpPr>
            <a:spLocks noGrp="1"/>
          </p:cNvSpPr>
          <p:nvPr>
            <p:ph type="body" idx="1"/>
          </p:nvPr>
        </p:nvSpPr>
        <p:spPr/>
        <p:txBody>
          <a:bodyPr/>
          <a:lstStyle/>
          <a:p>
            <a:r>
              <a:rPr lang="es-419" i="1">
                <a:latin typeface="Arial"/>
                <a:cs typeface="Arial"/>
              </a:rPr>
              <a:t>[Nota para el moderador: priorice las respuestas a las preguntas que hicieron los participantes en la sesión del día anterior. Recomendamos unificar las preguntas de la lista si hay varias similares. Puede permanecer en esta diapositiva mientras responde las preguntas de la lista verbalmente. Después de esta diapositiva, hay una diapositiva que puede usar con preguntas frecuentes en caso de que no haya o haya pocas preguntas]. </a:t>
            </a:r>
          </a:p>
          <a:p>
            <a:endParaRPr lang="en-US"/>
          </a:p>
          <a:p>
            <a:r>
              <a:rPr lang="es-419">
                <a:latin typeface="Arial"/>
                <a:cs typeface="Arial"/>
              </a:rPr>
              <a:t>Ahora repasemos algunas de las preguntas que hay en la lista o que hemos escuchado aparecer durante las discusiones.  </a:t>
            </a:r>
          </a:p>
          <a:p>
            <a:endParaRPr lang="en-US"/>
          </a:p>
          <a:p>
            <a:endParaRPr lang="en-US">
              <a:latin typeface="Arial"/>
              <a:cs typeface="Arial"/>
            </a:endParaRPr>
          </a:p>
          <a:p>
            <a:endParaRPr lang="en-US">
              <a:latin typeface="Arial"/>
              <a:cs typeface="Arial"/>
            </a:endParaRPr>
          </a:p>
          <a:p>
            <a:pPr marL="0" indent="0">
              <a:lnSpc>
                <a:spcPct val="90000"/>
              </a:lnSpc>
              <a:spcBef>
                <a:spcPts val="1000"/>
              </a:spcBef>
              <a:buFont typeface="Arial"/>
              <a:buNone/>
            </a:pPr>
            <a:endParaRPr lang="en-US">
              <a:latin typeface="Arial"/>
              <a:cs typeface="Arial"/>
            </a:endParaRPr>
          </a:p>
        </p:txBody>
      </p:sp>
      <p:sp>
        <p:nvSpPr>
          <p:cNvPr id="4" name="Slide Number Placeholder 3">
            <a:extLst>
              <a:ext uri="{FF2B5EF4-FFF2-40B4-BE49-F238E27FC236}">
                <a16:creationId xmlns:a16="http://schemas.microsoft.com/office/drawing/2014/main" id="{19989D9E-7E36-208A-EC6E-8559ED60C5E1}"/>
              </a:ext>
            </a:extLst>
          </p:cNvPr>
          <p:cNvSpPr>
            <a:spLocks noGrp="1"/>
          </p:cNvSpPr>
          <p:nvPr>
            <p:ph type="sldNum" sz="quarter" idx="5"/>
          </p:nvPr>
        </p:nvSpPr>
        <p:spPr/>
        <p:txBody>
          <a:bodyPr/>
          <a:lstStyle/>
          <a:p>
            <a:fld id="{A1E75C25-C22B-D14A-8C88-D3C1CFA09A77}" type="slidenum">
              <a:rPr lang="en-US" smtClean="0"/>
              <a:pPr/>
              <a:t>11</a:t>
            </a:fld>
            <a:endParaRPr lang="en-US"/>
          </a:p>
        </p:txBody>
      </p:sp>
    </p:spTree>
    <p:extLst>
      <p:ext uri="{BB962C8B-B14F-4D97-AF65-F5344CB8AC3E}">
        <p14:creationId xmlns:p14="http://schemas.microsoft.com/office/powerpoint/2010/main" val="2220805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6CDF9-248F-4017-501F-CE6C5DE084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3D3CB5-5FA0-12C7-CE4C-77E4D3EE6D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8F66A6-1CC5-83D0-2983-FF05C2B89155}"/>
              </a:ext>
            </a:extLst>
          </p:cNvPr>
          <p:cNvSpPr>
            <a:spLocks noGrp="1"/>
          </p:cNvSpPr>
          <p:nvPr>
            <p:ph type="body" idx="1"/>
          </p:nvPr>
        </p:nvSpPr>
        <p:spPr/>
        <p:txBody>
          <a:bodyPr/>
          <a:lstStyle/>
          <a:p>
            <a:pPr>
              <a:defRPr/>
            </a:pPr>
            <a:r>
              <a:rPr lang="es-419" i="1">
                <a:latin typeface="Arial"/>
                <a:cs typeface="Arial"/>
              </a:rPr>
              <a:t>[Nota al moderador: solo muestre estas preguntas si aún hay tiempo después de que las preguntas pendientes se hayan respondido. Si algunas de estas se repiten, saltéelas].</a:t>
            </a:r>
          </a:p>
          <a:p>
            <a:pPr>
              <a:defRPr/>
            </a:pPr>
            <a:endParaRPr lang="en-US">
              <a:latin typeface="Calibri"/>
              <a:ea typeface="Calibri"/>
              <a:cs typeface="Calibri"/>
            </a:endParaRPr>
          </a:p>
          <a:p>
            <a:pPr>
              <a:defRPr/>
            </a:pPr>
            <a:r>
              <a:rPr lang="es-419" b="0">
                <a:latin typeface="Arial"/>
                <a:ea typeface="Arial"/>
                <a:cs typeface="Arial"/>
              </a:rPr>
              <a:t>Vamos a repasar algunas preguntas comunes que han surgido en los talleres anteriores sobre 7-1-7. </a:t>
            </a:r>
          </a:p>
          <a:p>
            <a:pPr>
              <a:defRPr/>
            </a:pPr>
            <a:endParaRPr lang="en-US">
              <a:latin typeface="Arial"/>
              <a:ea typeface="Calibri"/>
              <a:cs typeface="Arial"/>
            </a:endParaRPr>
          </a:p>
          <a:p>
            <a:pPr>
              <a:defRPr/>
            </a:pPr>
            <a:r>
              <a:rPr lang="es-419">
                <a:latin typeface="Arial"/>
                <a:ea typeface="Arial"/>
                <a:cs typeface="Arial"/>
              </a:rPr>
              <a:t>[CLIC] </a:t>
            </a:r>
          </a:p>
          <a:p>
            <a:pPr>
              <a:defRPr/>
            </a:pPr>
            <a:endParaRPr lang="en-US" b="1">
              <a:latin typeface="Arial"/>
              <a:cs typeface="Arial"/>
            </a:endParaRPr>
          </a:p>
          <a:p>
            <a:pPr marL="0" indent="0">
              <a:buNone/>
            </a:pPr>
            <a:r>
              <a:rPr lang="es-419" b="1">
                <a:latin typeface="Arial"/>
                <a:cs typeface="Arial"/>
              </a:rPr>
              <a:t>En primer lugar, </a:t>
            </a:r>
            <a:r>
              <a:rPr lang="es-419" b="1">
                <a:solidFill>
                  <a:srgbClr val="000000"/>
                </a:solidFill>
                <a:latin typeface="Arial"/>
                <a:cs typeface="Arial"/>
              </a:rPr>
              <a:t>¿cómo se puede utilizar el objetivo 7-1-7 en los diferentes niveles de gobernanza de la salud pública?</a:t>
            </a:r>
          </a:p>
          <a:p>
            <a:pPr>
              <a:defRPr/>
            </a:pPr>
            <a:endParaRPr lang="en-US">
              <a:latin typeface="Arial"/>
              <a:cs typeface="Arial"/>
            </a:endParaRPr>
          </a:p>
          <a:p>
            <a:r>
              <a:rPr lang="es-419">
                <a:solidFill>
                  <a:srgbClr val="29373D"/>
                </a:solidFill>
                <a:latin typeface="Arial"/>
                <a:cs typeface="Arial"/>
              </a:rPr>
              <a:t>[Respuesta]</a:t>
            </a:r>
            <a:r>
              <a:rPr lang="es-419" b="0" i="0">
                <a:solidFill>
                  <a:srgbClr val="29373D"/>
                </a:solidFill>
                <a:effectLst/>
                <a:latin typeface="InterVariable"/>
                <a:cs typeface="Arial"/>
              </a:rPr>
              <a:t> </a:t>
            </a:r>
            <a:r>
              <a:rPr lang="es-419">
                <a:solidFill>
                  <a:srgbClr val="29373D"/>
                </a:solidFill>
                <a:latin typeface="Arial"/>
                <a:cs typeface="Arial"/>
              </a:rPr>
              <a:t>Cada país debe decidir sobre las funciones que tendrán los diferentes niveles del sistema de salud pública en la implementación del enfoque 7-1-7 Al determinar las funciones y responsabilidades, se debe tener en cuenta qué niveles del sistema de salud pública deben ser notificados de inmediato sobre un nuevo evento de salud pública, qué niveles del gobierno suelen ser responsables de las siete medidas de respuesta temprana, incluida la investigación inicial, qué niveles del gobierno cuentan con los recursos financieros para resolver los cuellos de botella durante una respuesta en curso, y qué niveles del gobierno participan en la elaboración de planes de acción nacionales para la seguridad sanitaria u otros planes operativos que identifiquen lo que se necesita para mejorar los sistemas implicados en la detección, la notificación y la respuesta.</a:t>
            </a:r>
            <a:br>
              <a:rPr lang="es-419"/>
            </a:br>
            <a:br>
              <a:rPr lang="es-419"/>
            </a:br>
            <a:r>
              <a:rPr lang="es-419">
                <a:solidFill>
                  <a:srgbClr val="29373D"/>
                </a:solidFill>
                <a:latin typeface="Arial"/>
                <a:cs typeface="Arial"/>
              </a:rPr>
              <a:t>En la mayoría de los entornos en los que se ha aplicado el enfoque 7-1-7 la responsabilidad de la investigación inicial y la respuesta recae en el nivel local (por ejemplo, municipal, de distrito). Por lo tanto, se ha considerado importante capacitar al personal pertinente, por ejemplo, los equipos de respuesta rápida, a este nivel para que utilice el enfoque. Los niveles superiores de gobierno han proporcionado típicamente apoyo técnico y financiero a nivel local. Convocar a las partes interesadas de alto nivel poco después de la notificación, con el fin de revisar los avances en la realización de las siete medidas de respuesta temprana, puede ser fundamental para acceder a los recursos necesarios para abordar los cuellos de botella y mejorar la respuesta en curso. Además, los niveles superiores de gobierno pueden utilizar el enfoque 7-1-7 para supervisar el desempeño de las jurisdicciones locales de salud pública e identificar aquellas que requieren apoyo adicional, así como identificar los cuellos de botella comunes a múltiples jurisdicciones que requieren una acción prioritaria.</a:t>
            </a:r>
          </a:p>
          <a:p>
            <a:endParaRPr lang="en-US">
              <a:solidFill>
                <a:srgbClr val="29373D"/>
              </a:solidFill>
              <a:latin typeface="InterVariable"/>
              <a:ea typeface="Calibri"/>
              <a:cs typeface="Arial" panose="020B0604020202020204" pitchFamily="34" charset="0"/>
            </a:endParaRPr>
          </a:p>
          <a:p>
            <a:pPr>
              <a:defRPr/>
            </a:pPr>
            <a:r>
              <a:rPr lang="es-419">
                <a:latin typeface="Arial"/>
                <a:cs typeface="Arial"/>
              </a:rPr>
              <a:t>[CLIC] </a:t>
            </a:r>
          </a:p>
          <a:p>
            <a:pPr>
              <a:defRPr/>
            </a:pPr>
            <a:endParaRPr lang="en-US">
              <a:latin typeface="Calibri"/>
              <a:ea typeface="Calibri"/>
              <a:cs typeface="Calibri"/>
            </a:endParaRPr>
          </a:p>
          <a:p>
            <a:r>
              <a:rPr lang="es-419" b="1">
                <a:solidFill>
                  <a:srgbClr val="000000"/>
                </a:solidFill>
                <a:latin typeface="Arial"/>
                <a:cs typeface="Arial"/>
              </a:rPr>
              <a:t>A continuación, ¿cómo apoya el objetivo 7-1-7 el logro de otros objetivos? </a:t>
            </a:r>
          </a:p>
          <a:p>
            <a:pPr marL="0" indent="0">
              <a:buNone/>
            </a:pPr>
            <a:endParaRPr lang="en-US">
              <a:solidFill>
                <a:srgbClr val="000000"/>
              </a:solidFill>
              <a:latin typeface="Arial"/>
              <a:cs typeface="Arial"/>
            </a:endParaRPr>
          </a:p>
          <a:p>
            <a:r>
              <a:rPr lang="es-419">
                <a:solidFill>
                  <a:srgbClr val="000000"/>
                </a:solidFill>
                <a:latin typeface="Arial"/>
                <a:cs typeface="Arial"/>
              </a:rPr>
              <a:t>[Respuesta] </a:t>
            </a:r>
            <a:r>
              <a:rPr lang="es-419">
                <a:solidFill>
                  <a:srgbClr val="000000"/>
                </a:solidFill>
              </a:rPr>
              <a:t>Se ha reconocido cada vez más que la puntualidad es un factor importante para mejorar el desempeño del sistema de detección temprana y respuesta a emergencias de salud pública.</a:t>
            </a:r>
          </a:p>
          <a:p>
            <a:endParaRPr lang="en-US">
              <a:solidFill>
                <a:srgbClr val="000000"/>
              </a:solidFill>
            </a:endParaRPr>
          </a:p>
          <a:p>
            <a:r>
              <a:rPr lang="es-419">
                <a:solidFill>
                  <a:srgbClr val="000000"/>
                </a:solidFill>
                <a:latin typeface="Arial"/>
                <a:cs typeface="Arial"/>
              </a:rPr>
              <a:t>El enfoque 7-1-7 se incorporó en el </a:t>
            </a:r>
            <a:r>
              <a:rPr lang="es-419">
                <a:solidFill>
                  <a:srgbClr val="000000"/>
                </a:solidFill>
                <a:latin typeface="Arial"/>
                <a:cs typeface="Arial"/>
                <a:hlinkClick r:id="rId3"/>
              </a:rPr>
              <a:t>Decimocuarto Programa General de Trabajo</a:t>
            </a:r>
            <a:r>
              <a:rPr lang="es-419">
                <a:solidFill>
                  <a:srgbClr val="000000"/>
                </a:solidFill>
                <a:latin typeface="Arial"/>
                <a:cs typeface="Arial"/>
              </a:rPr>
              <a:t> de la Organización Mundial de la Salud para el período 2025-2028 como indicador de resultado conjunto. El 7-1-7 también está alineado con el</a:t>
            </a:r>
            <a:r>
              <a:rPr lang="es-419">
                <a:solidFill>
                  <a:srgbClr val="000000"/>
                </a:solidFill>
                <a:latin typeface="Arial"/>
                <a:cs typeface="Arial"/>
                <a:hlinkClick r:id="rId4"/>
              </a:rPr>
              <a:t> objetivo de los tres mil millones para la protección de emergencias de salud</a:t>
            </a:r>
            <a:r>
              <a:rPr lang="es-419">
                <a:solidFill>
                  <a:srgbClr val="000000"/>
                </a:solidFill>
                <a:latin typeface="Arial"/>
                <a:cs typeface="Arial"/>
              </a:rPr>
              <a:t>, que creó una nueva métrica global para la detección oportuna, notificación y respuesta a las amenazas de salud pública.</a:t>
            </a:r>
          </a:p>
          <a:p>
            <a:endParaRPr lang="en-US">
              <a:solidFill>
                <a:srgbClr val="000000"/>
              </a:solidFill>
            </a:endParaRPr>
          </a:p>
          <a:p>
            <a:r>
              <a:rPr lang="es-419">
                <a:solidFill>
                  <a:srgbClr val="000000"/>
                </a:solidFill>
                <a:latin typeface="Arial"/>
                <a:cs typeface="Arial"/>
              </a:rPr>
              <a:t>También contribuye al logro del </a:t>
            </a:r>
            <a:r>
              <a:rPr lang="es-419">
                <a:solidFill>
                  <a:srgbClr val="000000"/>
                </a:solidFill>
                <a:latin typeface="Arial"/>
                <a:cs typeface="Arial"/>
                <a:hlinkClick r:id="rId5"/>
              </a:rPr>
              <a:t>Objetivo de Desarrollo Sostenible 3, concretamente la meta 3.3</a:t>
            </a:r>
            <a:r>
              <a:rPr lang="es-419">
                <a:solidFill>
                  <a:srgbClr val="000000"/>
                </a:solidFill>
                <a:latin typeface="Arial"/>
                <a:cs typeface="Arial"/>
              </a:rPr>
              <a:t>, que tiene por objeto poner fin a las epidemias de enfermedades transmisibles y fortalecer la capacidad de los países para la alerta temprana, la reducción de riesgos y la gestión de los riesgos nacionales y mundiales para la salud.</a:t>
            </a:r>
          </a:p>
          <a:p>
            <a:endParaRPr lang="en-US">
              <a:solidFill>
                <a:srgbClr val="000000"/>
              </a:solidFill>
            </a:endParaRPr>
          </a:p>
          <a:p>
            <a:r>
              <a:rPr lang="es-419">
                <a:solidFill>
                  <a:srgbClr val="000000"/>
                </a:solidFill>
                <a:latin typeface="Arial"/>
                <a:cs typeface="Arial"/>
                <a:hlinkClick r:id="rId6"/>
              </a:rPr>
              <a:t>El Fondo de Pandemia</a:t>
            </a:r>
            <a:r>
              <a:rPr lang="es-419">
                <a:solidFill>
                  <a:srgbClr val="000000"/>
                </a:solidFill>
                <a:latin typeface="Arial"/>
                <a:cs typeface="Arial"/>
              </a:rPr>
              <a:t>, que proporciona financiamiento de subvenciones para proyectos que buscan fortalecer las funciones de prevención, preparación y respuesta ante pandemias, también</a:t>
            </a:r>
            <a:r>
              <a:rPr lang="es-419">
                <a:solidFill>
                  <a:srgbClr val="000000"/>
                </a:solidFill>
                <a:latin typeface="Arial"/>
                <a:cs typeface="Arial"/>
                <a:hlinkClick r:id="rId7"/>
              </a:rPr>
              <a:t> incluyó la meta 7-1-7 en su</a:t>
            </a:r>
            <a:r>
              <a:rPr lang="es-419">
                <a:solidFill>
                  <a:srgbClr val="000000"/>
                </a:solidFill>
                <a:latin typeface="Arial"/>
                <a:cs typeface="Arial"/>
              </a:rPr>
              <a:t> marco de resultados.</a:t>
            </a:r>
          </a:p>
          <a:p>
            <a:endParaRPr lang="en-US">
              <a:solidFill>
                <a:srgbClr val="000000"/>
              </a:solidFill>
            </a:endParaRPr>
          </a:p>
          <a:p>
            <a:r>
              <a:rPr lang="es-419">
                <a:solidFill>
                  <a:srgbClr val="000000"/>
                </a:solidFill>
                <a:latin typeface="Arial"/>
                <a:cs typeface="Arial"/>
              </a:rPr>
              <a:t>El enfoque 7-1-7 ofrece un abordaje complementario y propone una forma simplificada de evaluar el grado en que los sistemas de seguridad sanitaria detectan y responden a los brotes de enfermedades en condiciones y tiempo reales. Ayuda a los países a recopilar datos fiables para la adopción inmediata de decisiones a fin de mejorar la coordinación y el desempeño generales y priorizar el uso de los recursos existentes y las necesidades futuras de financiación.</a:t>
            </a:r>
          </a:p>
          <a:p>
            <a:pPr algn="l">
              <a:buNone/>
            </a:pPr>
            <a:endParaRPr lang="en-US" b="0" i="0">
              <a:solidFill>
                <a:srgbClr val="000000"/>
              </a:solidFill>
              <a:effectLst/>
              <a:latin typeface="Arial"/>
              <a:cs typeface="Arial"/>
            </a:endParaRPr>
          </a:p>
          <a:p>
            <a:endParaRPr lang="en-US">
              <a:solidFill>
                <a:srgbClr val="000000"/>
              </a:solidFill>
              <a:latin typeface="Arial"/>
              <a:cs typeface="Arial"/>
            </a:endParaRPr>
          </a:p>
          <a:p>
            <a:endParaRPr lang="en-US">
              <a:solidFill>
                <a:srgbClr val="000000"/>
              </a:solidFill>
              <a:latin typeface="Arial"/>
              <a:cs typeface="Arial"/>
            </a:endParaRPr>
          </a:p>
          <a:p>
            <a:endParaRPr lang="en-US">
              <a:solidFill>
                <a:srgbClr val="000000"/>
              </a:solidFill>
              <a:latin typeface="Arial"/>
              <a:cs typeface="Arial"/>
            </a:endParaRPr>
          </a:p>
        </p:txBody>
      </p:sp>
      <p:sp>
        <p:nvSpPr>
          <p:cNvPr id="4" name="Slide Number Placeholder 3">
            <a:extLst>
              <a:ext uri="{FF2B5EF4-FFF2-40B4-BE49-F238E27FC236}">
                <a16:creationId xmlns:a16="http://schemas.microsoft.com/office/drawing/2014/main" id="{3294F0A6-35D8-07EE-4DAE-001B71BFB09E}"/>
              </a:ext>
            </a:extLst>
          </p:cNvPr>
          <p:cNvSpPr>
            <a:spLocks noGrp="1"/>
          </p:cNvSpPr>
          <p:nvPr>
            <p:ph type="sldNum" sz="quarter" idx="5"/>
          </p:nvPr>
        </p:nvSpPr>
        <p:spPr/>
        <p:txBody>
          <a:bodyPr/>
          <a:lstStyle/>
          <a:p>
            <a:fld id="{A1E75C25-C22B-D14A-8C88-D3C1CFA09A77}" type="slidenum">
              <a:rPr lang="en-US" smtClean="0"/>
              <a:pPr/>
              <a:t>12</a:t>
            </a:fld>
            <a:endParaRPr lang="en-US"/>
          </a:p>
        </p:txBody>
      </p:sp>
    </p:spTree>
    <p:extLst>
      <p:ext uri="{BB962C8B-B14F-4D97-AF65-F5344CB8AC3E}">
        <p14:creationId xmlns:p14="http://schemas.microsoft.com/office/powerpoint/2010/main" val="24711123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AC02B-B2E7-DDC9-2174-D3B4067B90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FBAB9F-4674-D46B-CB7F-7BEC0E4117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178106-E0DF-8084-18F7-852C96EFBAC2}"/>
              </a:ext>
            </a:extLst>
          </p:cNvPr>
          <p:cNvSpPr>
            <a:spLocks noGrp="1"/>
          </p:cNvSpPr>
          <p:nvPr>
            <p:ph type="body" idx="1"/>
          </p:nvPr>
        </p:nvSpPr>
        <p:spPr/>
        <p:txBody>
          <a:bodyPr/>
          <a:lstStyle/>
          <a:p>
            <a:r>
              <a:rPr lang="es-419" b="0" i="1" u="none" strike="noStrike">
                <a:solidFill>
                  <a:srgbClr val="000000"/>
                </a:solidFill>
                <a:effectLst/>
                <a:latin typeface="Arial"/>
                <a:cs typeface="Arial"/>
              </a:rPr>
              <a:t>[Nota al moderador: hemos asignado 20 minutos para esta </a:t>
            </a:r>
            <a:r>
              <a:rPr lang="es-419" i="1">
                <a:solidFill>
                  <a:srgbClr val="000000"/>
                </a:solidFill>
                <a:latin typeface="Arial"/>
                <a:cs typeface="Arial"/>
              </a:rPr>
              <a:t>actividad:</a:t>
            </a:r>
          </a:p>
          <a:p>
            <a:pPr marL="171450" indent="-171450">
              <a:buFont typeface="Arial"/>
              <a:buChar char="•"/>
            </a:pPr>
            <a:r>
              <a:rPr lang="es-419" i="1">
                <a:solidFill>
                  <a:srgbClr val="000000"/>
                </a:solidFill>
                <a:latin typeface="Arial"/>
                <a:cs typeface="Arial"/>
              </a:rPr>
              <a:t>un</a:t>
            </a:r>
            <a:r>
              <a:rPr lang="es-419" b="0" i="1" u="none" strike="noStrike">
                <a:solidFill>
                  <a:srgbClr val="000000"/>
                </a:solidFill>
                <a:effectLst/>
                <a:latin typeface="Arial"/>
                <a:cs typeface="Arial"/>
              </a:rPr>
              <a:t> par de minutos para dar instrucciones y hacer que los participantes participen en grupos de</a:t>
            </a:r>
            <a:r>
              <a:rPr lang="es-419" i="1">
                <a:solidFill>
                  <a:srgbClr val="000000"/>
                </a:solidFill>
                <a:latin typeface="Arial"/>
                <a:cs typeface="Arial"/>
              </a:rPr>
              <a:t> 6 a 8 personas</a:t>
            </a:r>
            <a:r>
              <a:rPr lang="es-419" b="0" i="1" u="none" strike="noStrike">
                <a:solidFill>
                  <a:srgbClr val="000000"/>
                </a:solidFill>
                <a:effectLst/>
                <a:latin typeface="Arial"/>
                <a:cs typeface="Arial"/>
              </a:rPr>
              <a:t>, </a:t>
            </a:r>
          </a:p>
          <a:p>
            <a:pPr marL="171450" indent="-171450">
              <a:buFont typeface="Arial"/>
              <a:buChar char="•"/>
            </a:pPr>
            <a:r>
              <a:rPr lang="es-419" b="0" i="1" u="none" strike="noStrike">
                <a:solidFill>
                  <a:srgbClr val="000000"/>
                </a:solidFill>
                <a:effectLst/>
                <a:latin typeface="Arial"/>
                <a:cs typeface="Arial"/>
              </a:rPr>
              <a:t>unos 15 minutos para el juego y </a:t>
            </a:r>
          </a:p>
          <a:p>
            <a:pPr marL="171450" indent="-171450">
              <a:buFont typeface="Arial"/>
              <a:buChar char="•"/>
            </a:pPr>
            <a:r>
              <a:rPr lang="es-419" b="0" i="1" u="none" strike="noStrike">
                <a:solidFill>
                  <a:srgbClr val="000000"/>
                </a:solidFill>
                <a:effectLst/>
                <a:latin typeface="Arial"/>
                <a:cs typeface="Arial"/>
              </a:rPr>
              <a:t>luego un último par de minutos para revisar algunas diapositivas. </a:t>
            </a:r>
          </a:p>
          <a:p>
            <a:r>
              <a:rPr lang="es-419" b="0" i="1" u="none" strike="noStrike">
                <a:solidFill>
                  <a:srgbClr val="000000"/>
                </a:solidFill>
                <a:effectLst/>
                <a:latin typeface="Arial"/>
                <a:cs typeface="Arial"/>
              </a:rPr>
              <a:t>Cada grupo presentará 2 preguntas para hacerles a los otros grupos sobre las cosas que han aprendido sobre 7-1-7 durante el taller. Al final hay unas cuantas diapositivas rápidas que puede repasar para recordarles las principales cosas que han aprendido hasta ahora</a:t>
            </a:r>
            <a:r>
              <a:rPr lang="es-419" i="1">
                <a:solidFill>
                  <a:srgbClr val="000000"/>
                </a:solidFill>
                <a:latin typeface="Arial"/>
                <a:cs typeface="Arial"/>
              </a:rPr>
              <a:t>].</a:t>
            </a:r>
          </a:p>
          <a:p>
            <a:endParaRPr lang="en-US" b="0" i="0" u="none" strike="noStrike">
              <a:solidFill>
                <a:srgbClr val="000000"/>
              </a:solidFill>
              <a:effectLst/>
              <a:latin typeface="Arial" panose="020B0604020202020204" pitchFamily="34" charset="0"/>
            </a:endParaRPr>
          </a:p>
          <a:p>
            <a:endParaRPr lang="en-US" b="0" i="0" u="none" strike="noStrike">
              <a:solidFill>
                <a:srgbClr val="000000"/>
              </a:solidFill>
              <a:effectLst/>
              <a:latin typeface="Arial" panose="020B0604020202020204" pitchFamily="34" charset="0"/>
            </a:endParaRPr>
          </a:p>
          <a:p>
            <a:r>
              <a:rPr lang="es-419" b="0" i="0" u="none" strike="noStrike">
                <a:solidFill>
                  <a:srgbClr val="000000"/>
                </a:solidFill>
                <a:effectLst/>
                <a:latin typeface="Arial"/>
                <a:cs typeface="Arial"/>
              </a:rPr>
              <a:t>Vamos a jugar un juego corto para repasar lo que hemos aprendido en el taller hasta ahora</a:t>
            </a:r>
            <a:r>
              <a:rPr lang="es-419">
                <a:solidFill>
                  <a:srgbClr val="000000"/>
                </a:solidFill>
                <a:latin typeface="Arial"/>
                <a:cs typeface="Arial"/>
              </a:rPr>
              <a:t>.</a:t>
            </a:r>
          </a:p>
          <a:p>
            <a:endParaRPr lang="en-US" b="0" i="0" u="none" strike="noStrike">
              <a:solidFill>
                <a:srgbClr val="000000"/>
              </a:solidFill>
              <a:effectLst/>
              <a:latin typeface="Arial" panose="020B0604020202020204" pitchFamily="34" charset="0"/>
            </a:endParaRPr>
          </a:p>
          <a:p>
            <a:endParaRPr lang="en-US" b="0" i="0" u="none" strike="noStrike">
              <a:solidFill>
                <a:srgbClr val="000000"/>
              </a:solidFill>
              <a:effectLst/>
              <a:cs typeface="Arial" panose="020B0604020202020204" pitchFamily="34" charset="0"/>
            </a:endParaRPr>
          </a:p>
        </p:txBody>
      </p:sp>
      <p:sp>
        <p:nvSpPr>
          <p:cNvPr id="4" name="Slide Number Placeholder 3">
            <a:extLst>
              <a:ext uri="{FF2B5EF4-FFF2-40B4-BE49-F238E27FC236}">
                <a16:creationId xmlns:a16="http://schemas.microsoft.com/office/drawing/2014/main" id="{4D2D52D5-E65A-DF35-D7D2-6B88D1F8635A}"/>
              </a:ext>
            </a:extLst>
          </p:cNvPr>
          <p:cNvSpPr>
            <a:spLocks noGrp="1"/>
          </p:cNvSpPr>
          <p:nvPr>
            <p:ph type="sldNum" sz="quarter" idx="5"/>
          </p:nvPr>
        </p:nvSpPr>
        <p:spPr/>
        <p:txBody>
          <a:bodyPr/>
          <a:lstStyle/>
          <a:p>
            <a:fld id="{A1E75C25-C22B-D14A-8C88-D3C1CFA09A77}" type="slidenum">
              <a:rPr lang="en-US" smtClean="0"/>
              <a:pPr/>
              <a:t>13</a:t>
            </a:fld>
            <a:endParaRPr lang="en-US"/>
          </a:p>
        </p:txBody>
      </p:sp>
    </p:spTree>
    <p:extLst>
      <p:ext uri="{BB962C8B-B14F-4D97-AF65-F5344CB8AC3E}">
        <p14:creationId xmlns:p14="http://schemas.microsoft.com/office/powerpoint/2010/main" val="2607702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16000-2ADD-AF29-A564-2DBE3DE548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F011C9-2782-0F5A-8FC0-15C957E21F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A91F1A-5B1B-4CC5-1242-4A57EEDB3DD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b="0" i="0" u="none" strike="noStrike">
                <a:solidFill>
                  <a:srgbClr val="000000"/>
                </a:solidFill>
                <a:effectLst/>
                <a:latin typeface="Arial"/>
                <a:cs typeface="Arial"/>
              </a:rPr>
              <a:t>Ahora que están en sus grupos, harán lo siguiente: cada grupo les hará dos </a:t>
            </a:r>
            <a:r>
              <a:rPr lang="es-419">
                <a:latin typeface="Arial"/>
                <a:cs typeface="Arial"/>
              </a:rPr>
              <a:t>preguntas a sus compañeros participantes sobre algo que hayan aprendido con respecto al 7-1-7 durante este taller. Recuerden las lecciones que han aprendido durante este taller: la introducción del objetivo 7-1-7, los pasos clave para su uso y los componentes de la adopción mientras redactan sus preguntas.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Y sigan la regla de oro y no hagan preguntas que sean imposibles de responder.  Tienen 3 minutos para esto.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a:defRPr/>
            </a:pPr>
            <a:r>
              <a:rPr lang="es-419">
                <a:latin typeface="Arial"/>
                <a:cs typeface="Arial"/>
              </a:rPr>
              <a:t>Después de eso, vamos a jugar. El grupo 1 hará su primera pregunta. Los otros grupos tendrán la oportunidad de responder. Cualquiera que sea el grupo que levante la mano primero tendrá la oportunidad de responder. Si están en lo correcto, obtendrán un punto.  Si no, el siguiente grupo en levantar la mano más rápido tendrá una oportunidad.  El grupo que responda correctamente primero obtendrá un punto. Entonces el grupo 2 hará su primera pregunta y así sucesivamente, hasta que se terminen el tiempo o las preguntas.  </a:t>
            </a:r>
            <a:br>
              <a:rPr lang="es-419">
                <a:latin typeface="Arial"/>
                <a:cs typeface="Arial"/>
              </a:rPr>
            </a:br>
            <a:br>
              <a:rPr lang="es-419">
                <a:latin typeface="Arial"/>
                <a:cs typeface="Arial"/>
              </a:rPr>
            </a:br>
            <a:r>
              <a:rPr lang="es-419">
                <a:latin typeface="Arial"/>
                <a:cs typeface="Arial"/>
              </a:rPr>
              <a:t>Omitan cualquier pregunta que sea repetitiva. </a:t>
            </a:r>
          </a:p>
          <a:p>
            <a:endParaRPr lang="en-US">
              <a:latin typeface="Arial"/>
              <a:cs typeface="Arial"/>
            </a:endParaRPr>
          </a:p>
          <a:p>
            <a:r>
              <a:rPr lang="es-419">
                <a:latin typeface="Arial"/>
                <a:cs typeface="Arial"/>
              </a:rPr>
              <a:t>El grupo con más puntos ganará y podrá presumir de ello toda la vida.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r>
              <a:rPr lang="es-419" b="0" i="0" u="none" strike="noStrike">
                <a:solidFill>
                  <a:srgbClr val="000000"/>
                </a:solidFill>
                <a:effectLst/>
                <a:latin typeface="Arial"/>
                <a:cs typeface="Arial"/>
              </a:rPr>
              <a:t>Escriban sus dos preguntas ahora.</a:t>
            </a:r>
          </a:p>
          <a:p>
            <a:endParaRPr lang="en-US" b="0" i="0" u="none" strike="noStrike">
              <a:solidFill>
                <a:srgbClr val="000000"/>
              </a:solidFill>
              <a:effectLst/>
              <a:latin typeface="Arial" panose="020B0604020202020204" pitchFamily="34" charset="0"/>
            </a:endParaRPr>
          </a:p>
          <a:p>
            <a:r>
              <a:rPr lang="es-419" b="0" i="1" u="none" strike="noStrike">
                <a:solidFill>
                  <a:srgbClr val="000000"/>
                </a:solidFill>
                <a:effectLst/>
                <a:latin typeface="Arial"/>
                <a:cs typeface="Arial"/>
              </a:rPr>
              <a:t>[Nota al moderador: deles 3 minutos para escribir las preguntas. Luego jueguen durante los próximos 12 minutos. Una vez que se acabe el tiempo, pase a la siguiente diapositiva. A continuación, se presentan algunas preguntas que puede hacer en caso de que se necesiten preguntas sobre ciertos temas o un desempate. Si no es necesario, no las comparta para que las preguntas en el juego puedan ser dirigidas por los participantes</a:t>
            </a:r>
            <a:r>
              <a:rPr lang="es-419" i="1">
                <a:solidFill>
                  <a:srgbClr val="000000"/>
                </a:solidFill>
                <a:latin typeface="Arial"/>
                <a:cs typeface="Arial"/>
              </a:rPr>
              <a:t>.</a:t>
            </a:r>
          </a:p>
          <a:p>
            <a:endParaRPr lang="en-US" b="0" i="1" u="none" strike="noStrike">
              <a:solidFill>
                <a:srgbClr val="000000"/>
              </a:solidFill>
              <a:effectLst/>
              <a:latin typeface="Arial" panose="020B0604020202020204" pitchFamily="34" charset="0"/>
            </a:endParaRPr>
          </a:p>
          <a:p>
            <a:r>
              <a:rPr lang="es-419" b="0" i="1" u="none" strike="noStrike">
                <a:solidFill>
                  <a:srgbClr val="000000"/>
                </a:solidFill>
                <a:effectLst/>
                <a:latin typeface="Arial"/>
                <a:cs typeface="Arial"/>
              </a:rPr>
              <a:t>Preguntas de respaldo para el facilitador (para usar solo si es necesario)</a:t>
            </a:r>
          </a:p>
          <a:p>
            <a:pPr marL="228600" indent="-228600">
              <a:buAutoNum type="arabicPeriod"/>
            </a:pPr>
            <a:r>
              <a:rPr lang="es-419" b="0" i="1" u="none" strike="noStrike">
                <a:solidFill>
                  <a:srgbClr val="000000"/>
                </a:solidFill>
                <a:effectLst/>
                <a:latin typeface="Arial"/>
                <a:cs typeface="Arial"/>
              </a:rPr>
              <a:t>¿Cuál es la diferencia entre medidas inmediatas y a largo plazo?</a:t>
            </a:r>
          </a:p>
          <a:p>
            <a:pPr marL="228600" indent="-228600">
              <a:buAutoNum type="arabicPeriod"/>
            </a:pPr>
            <a:r>
              <a:rPr lang="es-419" b="0" i="1" u="none" strike="noStrike">
                <a:solidFill>
                  <a:srgbClr val="000000"/>
                </a:solidFill>
                <a:effectLst/>
                <a:latin typeface="Arial"/>
                <a:cs typeface="Arial"/>
              </a:rPr>
              <a:t>¿Qué es un facilitador?</a:t>
            </a:r>
          </a:p>
          <a:p>
            <a:pPr marL="228600" indent="-228600">
              <a:buAutoNum type="arabicPeriod"/>
            </a:pPr>
            <a:r>
              <a:rPr lang="es-419" b="0" i="1" u="none" strike="noStrike">
                <a:solidFill>
                  <a:srgbClr val="000000"/>
                </a:solidFill>
                <a:effectLst/>
                <a:latin typeface="Arial"/>
                <a:cs typeface="Arial"/>
              </a:rPr>
              <a:t>¿Cuáles son las dos diferencias entre las revisiones de acción temprana y las revisiones posteriores a la acción?</a:t>
            </a:r>
          </a:p>
          <a:p>
            <a:pPr marL="228600" indent="-228600">
              <a:buAutoNum type="arabicPeriod"/>
            </a:pPr>
            <a:r>
              <a:rPr lang="es-419" b="0" i="1" u="none" strike="noStrike">
                <a:solidFill>
                  <a:srgbClr val="000000"/>
                </a:solidFill>
                <a:effectLst/>
                <a:latin typeface="Arial"/>
                <a:cs typeface="Arial"/>
              </a:rPr>
              <a:t>¿Cuándo es la fecha de aparición en 7-1-7 para una enfermedad no endémica?</a:t>
            </a:r>
          </a:p>
          <a:p>
            <a:pPr marL="228600" indent="-228600">
              <a:buAutoNum type="arabicPeriod"/>
            </a:pPr>
            <a:r>
              <a:rPr lang="es-419" b="0" i="1" u="none" strike="noStrike">
                <a:solidFill>
                  <a:srgbClr val="000000"/>
                </a:solidFill>
                <a:effectLst/>
                <a:latin typeface="Arial"/>
                <a:cs typeface="Arial"/>
              </a:rPr>
              <a:t>¿Para qué nivel del sistema de salud es la notificación 7-1-7?</a:t>
            </a:r>
          </a:p>
          <a:p>
            <a:pPr marL="228600" indent="-228600">
              <a:buAutoNum type="arabicPeriod"/>
            </a:pPr>
            <a:r>
              <a:rPr lang="es-419" b="0" i="1" u="none" strike="noStrike">
                <a:solidFill>
                  <a:srgbClr val="000000"/>
                </a:solidFill>
                <a:effectLst/>
                <a:latin typeface="Arial"/>
                <a:cs typeface="Arial"/>
              </a:rPr>
              <a:t>¿Qué significa el acrónimo SMART?</a:t>
            </a:r>
          </a:p>
          <a:p>
            <a:pPr marL="228600" indent="-228600">
              <a:buAutoNum type="arabicPeriod"/>
            </a:pPr>
            <a:r>
              <a:rPr lang="es-419" b="0" i="1" u="none" strike="noStrike">
                <a:solidFill>
                  <a:srgbClr val="000000"/>
                </a:solidFill>
                <a:effectLst/>
                <a:latin typeface="Arial"/>
                <a:cs typeface="Arial"/>
              </a:rPr>
              <a:t>¿Cuáles son los 4 criterios para un buen cuello de botella?</a:t>
            </a:r>
          </a:p>
          <a:p>
            <a:pPr marL="228600" indent="-228600">
              <a:buAutoNum type="arabicPeriod"/>
            </a:pPr>
            <a:r>
              <a:rPr lang="es-419" b="0" i="1" u="none" strike="noStrike">
                <a:solidFill>
                  <a:srgbClr val="000000"/>
                </a:solidFill>
                <a:effectLst/>
                <a:latin typeface="Arial"/>
                <a:cs typeface="Arial"/>
              </a:rPr>
              <a:t>Nombre 4 de los 6 componentes clave de adopción.</a:t>
            </a:r>
          </a:p>
          <a:p>
            <a:pPr marL="228600" indent="-228600">
              <a:buAutoNum type="arabicPeriod"/>
            </a:pPr>
            <a:endParaRPr lang="en-US" b="0" i="1" u="none" strike="noStrike">
              <a:solidFill>
                <a:srgbClr val="000000"/>
              </a:solidFill>
              <a:effectLst/>
              <a:latin typeface="Arial" panose="020B0604020202020204" pitchFamily="34" charset="0"/>
            </a:endParaRPr>
          </a:p>
          <a:p>
            <a:pPr marL="228600" indent="-228600">
              <a:buAutoNum type="arabicPeriod"/>
            </a:pPr>
            <a:endParaRPr lang="en-US" b="0" i="1" u="none" strike="noStrike">
              <a:solidFill>
                <a:srgbClr val="000000"/>
              </a:solidFill>
              <a:effectLst/>
              <a:latin typeface="Arial" panose="020B0604020202020204" pitchFamily="34" charset="0"/>
            </a:endParaRPr>
          </a:p>
          <a:p>
            <a:pPr marL="228600" indent="-228600">
              <a:buAutoNum type="arabicPeriod"/>
            </a:pPr>
            <a:endParaRPr lang="en-US" b="0" i="1" u="none" strike="noStrike">
              <a:solidFill>
                <a:srgbClr val="000000"/>
              </a:solidFill>
              <a:effectLst/>
              <a:latin typeface="Arial" panose="020B0604020202020204" pitchFamily="34" charset="0"/>
            </a:endParaRPr>
          </a:p>
          <a:p>
            <a:pPr marL="228600" indent="-228600">
              <a:buAutoNum type="arabicPeriod"/>
            </a:pPr>
            <a:endParaRPr lang="en-US" b="0" i="1" u="none" strike="noStrike">
              <a:solidFill>
                <a:srgbClr val="000000"/>
              </a:solidFill>
              <a:effectLst/>
              <a:latin typeface="Arial" panose="020B0604020202020204" pitchFamily="34" charset="0"/>
            </a:endParaRPr>
          </a:p>
          <a:p>
            <a:endParaRPr lang="en-US" b="0" i="1" u="none" strike="noStrike">
              <a:solidFill>
                <a:srgbClr val="000000"/>
              </a:solidFill>
              <a:effectLst/>
              <a:latin typeface="Arial" panose="020B0604020202020204" pitchFamily="34" charset="0"/>
            </a:endParaRPr>
          </a:p>
          <a:p>
            <a:endParaRPr lang="en-US" b="0" i="1" u="none" strike="noStrike">
              <a:solidFill>
                <a:srgbClr val="000000"/>
              </a:solidFill>
              <a:effectLst/>
              <a:latin typeface="Arial" panose="020B0604020202020204" pitchFamily="34" charset="0"/>
            </a:endParaRPr>
          </a:p>
          <a:p>
            <a:endParaRPr lang="en-US" b="0" i="1" u="none" strike="noStrike">
              <a:solidFill>
                <a:srgbClr val="000000"/>
              </a:solidFill>
              <a:effectLst/>
              <a:latin typeface="Arial" panose="020B0604020202020204" pitchFamily="34" charset="0"/>
            </a:endParaRPr>
          </a:p>
          <a:p>
            <a:endParaRPr lang="en-US" b="0" i="0" u="none" strike="noStrike">
              <a:solidFill>
                <a:srgbClr val="000000"/>
              </a:solidFill>
              <a:effectLst/>
              <a:latin typeface="Arial" panose="020B0604020202020204" pitchFamily="34" charset="0"/>
            </a:endParaRPr>
          </a:p>
        </p:txBody>
      </p:sp>
      <p:sp>
        <p:nvSpPr>
          <p:cNvPr id="4" name="Slide Number Placeholder 3">
            <a:extLst>
              <a:ext uri="{FF2B5EF4-FFF2-40B4-BE49-F238E27FC236}">
                <a16:creationId xmlns:a16="http://schemas.microsoft.com/office/drawing/2014/main" id="{E6356646-E695-D03D-AF02-829C1FE41556}"/>
              </a:ext>
            </a:extLst>
          </p:cNvPr>
          <p:cNvSpPr>
            <a:spLocks noGrp="1"/>
          </p:cNvSpPr>
          <p:nvPr>
            <p:ph type="sldNum" sz="quarter" idx="5"/>
          </p:nvPr>
        </p:nvSpPr>
        <p:spPr/>
        <p:txBody>
          <a:bodyPr/>
          <a:lstStyle/>
          <a:p>
            <a:fld id="{A1E75C25-C22B-D14A-8C88-D3C1CFA09A77}" type="slidenum">
              <a:rPr lang="en-US" smtClean="0"/>
              <a:pPr/>
              <a:t>14</a:t>
            </a:fld>
            <a:endParaRPr lang="en-US"/>
          </a:p>
        </p:txBody>
      </p:sp>
    </p:spTree>
    <p:extLst>
      <p:ext uri="{BB962C8B-B14F-4D97-AF65-F5344CB8AC3E}">
        <p14:creationId xmlns:p14="http://schemas.microsoft.com/office/powerpoint/2010/main" val="1935312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a:latin typeface="Arial"/>
                <a:cs typeface="Arial"/>
              </a:rPr>
              <a:t>[Nota al moderador: las próximas diapositivas solo están destinadas a un resumen rápido, no pierda mucho tiempo en estas].</a:t>
            </a:r>
          </a:p>
          <a:p>
            <a:endParaRPr lang="en-US">
              <a:latin typeface="Arial"/>
              <a:cs typeface="Arial"/>
            </a:endParaRPr>
          </a:p>
          <a:p>
            <a:r>
              <a:rPr lang="es-419">
                <a:solidFill>
                  <a:srgbClr val="212121"/>
                </a:solidFill>
              </a:rPr>
              <a:t>Les mostraré las tres diapositivas principales que cubrimos durante este taller. Ahora, me gustaría que piensen en si hay alguna pregunta pendiente que tengan sobre lo que aprendimos. </a:t>
            </a:r>
          </a:p>
          <a:p>
            <a:endParaRPr lang="en-US">
              <a:solidFill>
                <a:srgbClr val="212121"/>
              </a:solidFill>
            </a:endParaRPr>
          </a:p>
          <a:p>
            <a:r>
              <a:rPr lang="es-419">
                <a:solidFill>
                  <a:srgbClr val="212121"/>
                </a:solidFill>
              </a:rPr>
              <a:t>Primero está esta diapositiva del ciclo de vida, que comienza con la adopción del 7-1-7, pasa al uso del 7-1-7 como parte de un ciclo de desempeño continuo y, finalmente, el uso del 7-1-7 para abogar por la puntualidad y la mejora del desempeño de manera más amplia. </a:t>
            </a:r>
          </a:p>
          <a:p>
            <a:endParaRPr lang="en-US">
              <a:solidFill>
                <a:srgbClr val="212121"/>
              </a:solidFill>
            </a:endParaRPr>
          </a:p>
          <a:p>
            <a:r>
              <a:rPr lang="es-419">
                <a:solidFill>
                  <a:srgbClr val="212121"/>
                </a:solidFill>
              </a:rPr>
              <a:t>¿Tienen alguna pregunta sobre esto? </a:t>
            </a:r>
          </a:p>
          <a:p>
            <a:endParaRPr lang="en-US">
              <a:solidFill>
                <a:srgbClr val="212121"/>
              </a:solidFill>
            </a:endParaRPr>
          </a:p>
          <a:p>
            <a:r>
              <a:rPr lang="es-419" i="1">
                <a:solidFill>
                  <a:srgbClr val="212121"/>
                </a:solidFill>
                <a:latin typeface="Arial"/>
                <a:cs typeface="Arial"/>
              </a:rPr>
              <a:t>[Nota al moderador: si hacen preguntas que son demasiado largas para contestar, dígales que las añadirás a la lista de preguntas pendientes y las responderás más adelante].</a:t>
            </a:r>
          </a:p>
          <a:p>
            <a:endParaRPr lang="en-US">
              <a:latin typeface="Arial"/>
              <a:cs typeface="Aria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800986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FDBD7-6F96-4562-4F7F-E890E20403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7721BB-B08B-EF38-BDA1-8BDEDB00FB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7C32FD-B58E-F671-7F24-1D72C8889339}"/>
              </a:ext>
            </a:extLst>
          </p:cNvPr>
          <p:cNvSpPr>
            <a:spLocks noGrp="1"/>
          </p:cNvSpPr>
          <p:nvPr>
            <p:ph type="body" idx="1"/>
          </p:nvPr>
        </p:nvSpPr>
        <p:spPr/>
        <p:txBody>
          <a:bodyPr/>
          <a:lstStyle/>
          <a:p>
            <a:r>
              <a:rPr lang="es-419">
                <a:solidFill>
                  <a:srgbClr val="212121"/>
                </a:solidFill>
              </a:rPr>
              <a:t>A continuación, aquí están los 5 pasos clave para usar 7-1-7 que discutimos en detalle durante este taller. ¿Alguna pregunta sobre esto? </a:t>
            </a:r>
          </a:p>
          <a:p>
            <a:endParaRPr lang="en-US" b="0" i="0" u="none" strike="noStrike">
              <a:solidFill>
                <a:srgbClr val="212121"/>
              </a:solidFill>
              <a:effectLst/>
              <a:latin typeface="Aptos" panose="020B0004020202020204" pitchFamily="34" charset="0"/>
              <a:cs typeface="Arial"/>
            </a:endParaRPr>
          </a:p>
          <a:p>
            <a:r>
              <a:rPr lang="es-419" b="0" i="1" u="none" strike="noStrike">
                <a:solidFill>
                  <a:srgbClr val="212121"/>
                </a:solidFill>
                <a:effectLst/>
                <a:latin typeface="Aptos"/>
                <a:cs typeface="Arial"/>
              </a:rPr>
              <a:t>[Nota al moderador: si hacen preguntas que son demasiado largas para contestar, dígales que las añadirás a la lista de preguntas pendientes y las responderás más adelante].  </a:t>
            </a:r>
          </a:p>
          <a:p>
            <a:pPr>
              <a:defRPr/>
            </a:pPr>
            <a:endParaRPr lang="en-US">
              <a:latin typeface="Arial"/>
              <a:cs typeface="Arial"/>
            </a:endParaRPr>
          </a:p>
        </p:txBody>
      </p:sp>
      <p:sp>
        <p:nvSpPr>
          <p:cNvPr id="4" name="Slide Number Placeholder 3">
            <a:extLst>
              <a:ext uri="{FF2B5EF4-FFF2-40B4-BE49-F238E27FC236}">
                <a16:creationId xmlns:a16="http://schemas.microsoft.com/office/drawing/2014/main" id="{95B13CAA-8D0D-24DB-9D17-41B520670D5D}"/>
              </a:ext>
            </a:extLst>
          </p:cNvPr>
          <p:cNvSpPr>
            <a:spLocks noGrp="1"/>
          </p:cNvSpPr>
          <p:nvPr>
            <p:ph type="sldNum" sz="quarter" idx="5"/>
          </p:nvPr>
        </p:nvSpPr>
        <p:spPr/>
        <p:txBody>
          <a:bodyPr/>
          <a:lstStyle/>
          <a:p>
            <a:fld id="{A1E75C25-C22B-D14A-8C88-D3C1CFA09A77}" type="slidenum">
              <a:rPr lang="en-US" smtClean="0"/>
              <a:pPr/>
              <a:t>16</a:t>
            </a:fld>
            <a:endParaRPr lang="en-US"/>
          </a:p>
        </p:txBody>
      </p:sp>
    </p:spTree>
    <p:extLst>
      <p:ext uri="{BB962C8B-B14F-4D97-AF65-F5344CB8AC3E}">
        <p14:creationId xmlns:p14="http://schemas.microsoft.com/office/powerpoint/2010/main" val="2430147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s-419"/>
              <a:t>Por último, aquí están los 6 componentes clave para la adopción sistemática del 7-1-7. ¿Alguna pregunta sobre esto?</a:t>
            </a:r>
          </a:p>
          <a:p>
            <a:pPr>
              <a:defRPr/>
            </a:pPr>
            <a:endParaRPr lang="en-US"/>
          </a:p>
          <a:p>
            <a:pPr>
              <a:defRPr/>
            </a:pPr>
            <a:r>
              <a:rPr lang="es-419" i="1"/>
              <a:t>[Nota al moderador: si hacen preguntas que son demasiado largas para contestar, dígales que las añadirás a la lista de preguntas pendientes y las responderás más adelante]. </a:t>
            </a:r>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17</a:t>
            </a:fld>
            <a:endParaRPr lang="en-US"/>
          </a:p>
        </p:txBody>
      </p:sp>
    </p:spTree>
    <p:extLst>
      <p:ext uri="{BB962C8B-B14F-4D97-AF65-F5344CB8AC3E}">
        <p14:creationId xmlns:p14="http://schemas.microsoft.com/office/powerpoint/2010/main" val="1603075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a:latin typeface="Arial"/>
                <a:cs typeface="Arial"/>
              </a:rPr>
              <a:t>[Nota al moderador: </a:t>
            </a:r>
            <a:r>
              <a:rPr lang="es-419" b="1" i="1">
                <a:latin typeface="Arial"/>
                <a:cs typeface="Arial"/>
              </a:rPr>
              <a:t>revise el archivo de instrucciones para esta actividad en el Paquete de capacitación técnica 7-1-7 para obtener orientación sobre esta actividad opcional</a:t>
            </a:r>
            <a:r>
              <a:rPr lang="es-419" i="1">
                <a:latin typeface="Arial"/>
                <a:cs typeface="Arial"/>
              </a:rPr>
              <a:t>. Puede mostrar una de las tres diapositivas siguientes o puede crear su propia actividad en función de lo que es útil en su contexto, adaptando la actividad a sus necesidades. Deberá ajustar el contenido de las siguientes 2 diapositivas, tanto en la diapositiva como en las notas, en función de lo que decida que es el mejor uso de este tiempo dada la audiencia del taller y los resultados deseados de esta sesión. Las diapositivas actuales asumen 90 minutos para la actividad + 45 minutos para un informe/debate después. A continuación, se muestran algunas notas de muestra para los participantes, pero ajuste en función de su actividad específica].</a:t>
            </a:r>
          </a:p>
          <a:p>
            <a:endParaRPr lang="en-US"/>
          </a:p>
          <a:p>
            <a:r>
              <a:rPr lang="es-419">
                <a:latin typeface="Arial"/>
                <a:cs typeface="Arial"/>
              </a:rPr>
              <a:t>Ahora vamos a hacer una actividad para ayudarnos con los próximos pasos concretos para planificar la adopción sistemática y el uso rutinario del objetivo 7-1-7.  </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89716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06BC4-86E5-2FD2-0955-9DD6077CD7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22E73C-AE02-AD5A-049D-628549739D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2304EB-6F6C-CC03-BC46-DE557FE9FE3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[Nota al moderador: esta es la OPCIÓN 1 de 3. R</a:t>
            </a:r>
            <a:r>
              <a:rPr lang="es-419" b="0" i="1">
                <a:latin typeface="Arial"/>
                <a:cs typeface="Arial"/>
              </a:rPr>
              <a:t>evise el archivo de instrucciones para esta actividad en el Paquete de capacitación técnica 7-1-7 para obtener orientación</a:t>
            </a:r>
            <a:r>
              <a:rPr lang="es-419" i="1">
                <a:latin typeface="Arial"/>
                <a:cs typeface="Arial"/>
              </a:rPr>
              <a:t>. Desoculte esta diapositiva si desea utilizar la OPCIÓN 1, y edítela como desee. Puede mostrar la diapositiva haciendo clic derecho sobre ella y seleccionando “Mostrar diapositiva”. También puede crear su propia actividad en función de lo que es útil en su contexto adaptando esta diapositiva.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Separe a los participantes en grupos, con 6 a 8 personas por grupo. A varios grupos se les puede asignar el mismo tema. Considere la posibilidad de colocar a los participantes en grupos de partes interesadas frente a sistemas existentes en función de sus áreas de trabajo/conocimiento/experiencia en lugar de asignaciones aleatorias. Proporcione a los grupos las herramientas o alternativas de mapeo 7-1-7 pertinentes].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Ahora que están en sus grupos, tendrán 90 minutos para esta parte de la actividad. Para aquellos de ustedes en el grupo de partes interesadas, van a hacer un mapeo exhaustivo de las partes interesadas pertinentes para 7-1-7 para su país o jurisdicción. Recuerden pensar en las cinco áreas principales de trabajo para 7-1-7: coordinación; recopilación y análisis de datos; mejora del desempeño; planificación y financiamiento; y comunicación y promoción. Mapeen todas las partes interesadas pertinentes que puedan imaginar, tanto gubernamentales como no gubernamentales y en todos los sectores pertinentes. Utilicen la herramienta de mapeo de partes interesadas 7-1-7.  </a:t>
            </a:r>
            <a:br>
              <a:rPr lang="es-419">
                <a:latin typeface="Arial"/>
                <a:cs typeface="Arial"/>
              </a:rPr>
            </a:br>
            <a:br>
              <a:rPr lang="es-419">
                <a:latin typeface="Arial"/>
                <a:cs typeface="Arial"/>
              </a:rPr>
            </a:br>
            <a:r>
              <a:rPr lang="es-419">
                <a:latin typeface="Arial"/>
                <a:cs typeface="Arial"/>
              </a:rPr>
              <a:t>Aquellos de ustedes en el grupo de sistemas existentes harán lo mismo, pero para </a:t>
            </a:r>
            <a:r>
              <a:rPr lang="es-419" b="0">
                <a:latin typeface="Arial"/>
                <a:cs typeface="Arial"/>
              </a:rPr>
              <a:t>los sistemas existentes en su país o jurisdicción. Utilicen la herramienta de mapeo de sistemas existentes 7-1-7 y completen el mapeo en las 5 áreas pertinentes: detección de brotes; notificación a las partes interesadas sobre brotes; recopilación de información sobre medidas de respuesta temprana; convocatoria de las partes interesadas en la detección, notificación y respuesta; y planificación, financiamiento y promoción.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a:latin typeface="Arial"/>
              </a:rPr>
              <a:t>Usen unos 35 minutos en sus mapeos.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latin typeface="Arial"/>
            </a:endParaRPr>
          </a:p>
          <a:p>
            <a:pPr>
              <a:defRPr/>
            </a:pPr>
            <a:r>
              <a:rPr lang="es-419" b="0">
                <a:latin typeface="Arial"/>
              </a:rPr>
              <a:t>Después de esto, dediquen unos 40 minutos </a:t>
            </a:r>
            <a:r>
              <a:rPr lang="es-419">
                <a:latin typeface="Arial"/>
              </a:rPr>
              <a:t>a desarrollar</a:t>
            </a:r>
            <a:r>
              <a:rPr lang="es-419" b="0">
                <a:latin typeface="Arial"/>
              </a:rPr>
              <a:t> planes detallados. Para los grupos de partes interesadas, concéntrense en cómo involucrar a las partes interesadas que han mapeado, incluidos los plazos y las actividades específicas. Para los grupos de sistemas existentes, planifiquen cómo comenzar exactamente a integrar 7-1-7 en los sistemas pertinentes, incluida la identificación de qué herramientas, plataformas y demás utilizar. Desarrollen un plan con plazos y actividades específicas.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a:latin typeface="Arial"/>
              </a:rPr>
              <a:t>Para cada grupo, designen a una persona que presentará el informe en la siguiente sesión.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a:latin typeface="Arial"/>
              </a:rPr>
              <a:t>Y tendrán 15 minutos para un descanso que sus grupos pueden tomar en cualquier momento durante estos 90 minutos.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a:latin typeface="Arial"/>
              </a:rPr>
              <a:t>Adelante, comiencen.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p:txBody>
      </p:sp>
      <p:sp>
        <p:nvSpPr>
          <p:cNvPr id="4" name="Slide Number Placeholder 3">
            <a:extLst>
              <a:ext uri="{FF2B5EF4-FFF2-40B4-BE49-F238E27FC236}">
                <a16:creationId xmlns:a16="http://schemas.microsoft.com/office/drawing/2014/main" id="{EAEBF2CE-8A87-3AA8-3630-9C68A9FA0A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25337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90000"/>
              </a:lnSpc>
              <a:spcBef>
                <a:spcPts val="1000"/>
              </a:spcBef>
              <a:buFont typeface="Arial"/>
              <a:buNone/>
            </a:pPr>
            <a:r>
              <a:rPr lang="es-419" i="1">
                <a:latin typeface="Arial"/>
                <a:cs typeface="Arial"/>
              </a:rPr>
              <a:t>[Nota al moderador: incluya cualquier cuestión administrativa. Si no es necesario, elimine esta diapositiva].</a:t>
            </a:r>
          </a:p>
        </p:txBody>
      </p:sp>
      <p:sp>
        <p:nvSpPr>
          <p:cNvPr id="4" name="Slide Number Placeholder 3"/>
          <p:cNvSpPr>
            <a:spLocks noGrp="1"/>
          </p:cNvSpPr>
          <p:nvPr>
            <p:ph type="sldNum" sz="quarter" idx="5"/>
          </p:nvPr>
        </p:nvSpPr>
        <p:spPr/>
        <p:txBody>
          <a:bodyPr/>
          <a:lstStyle/>
          <a:p>
            <a:fld id="{A1E75C25-C22B-D14A-8C88-D3C1CFA09A77}" type="slidenum">
              <a:rPr lang="en-US" smtClean="0"/>
              <a:pPr/>
              <a:t>2</a:t>
            </a:fld>
            <a:endParaRPr lang="en-US"/>
          </a:p>
        </p:txBody>
      </p:sp>
    </p:spTree>
    <p:extLst>
      <p:ext uri="{BB962C8B-B14F-4D97-AF65-F5344CB8AC3E}">
        <p14:creationId xmlns:p14="http://schemas.microsoft.com/office/powerpoint/2010/main" val="16270843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06BC4-86E5-2FD2-0955-9DD6077CD7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22E73C-AE02-AD5A-049D-628549739D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2304EB-6F6C-CC03-BC46-DE557FE9FE3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[Nota al moderador: esta es la OPCIÓN 2 de 3. R</a:t>
            </a:r>
            <a:r>
              <a:rPr lang="es-419" b="0" i="1">
                <a:latin typeface="Arial"/>
                <a:cs typeface="Arial"/>
              </a:rPr>
              <a:t>evise el archivo de instrucciones para esta actividad en el Paquete de capacitación técnica 7-1-7 para obtener orientación</a:t>
            </a:r>
            <a:r>
              <a:rPr lang="es-419" i="1">
                <a:latin typeface="Arial"/>
                <a:cs typeface="Arial"/>
              </a:rPr>
              <a:t>. Desoculte esta diapositiva si desea utilizar la OPCIÓN 2, y edítela como desee. Puede mostrar la diapositiva haciendo clic derecho sobre ella y seleccionando “Mostrar diapositiva”.  También puede crear su propia actividad en función de lo que es útil en su contexto adaptando esta diapositiva.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a:latin typeface="Arial"/>
              <a:cs typeface="Arial"/>
            </a:endParaRPr>
          </a:p>
          <a:p>
            <a:pPr>
              <a:defRPr/>
            </a:pPr>
            <a:r>
              <a:rPr lang="es-419" i="1">
                <a:latin typeface="Arial"/>
                <a:cs typeface="Arial"/>
              </a:rPr>
              <a:t>Separe a los participantes en grupos, con 6 a 8 personas por grupo. A varios grupos se les puede asignar el mismo tema. Considere la posibilidad de asignar a los participantes en grupos en función de sus áreas de trabajo/conocimiento/experiencia en lugar de asignarlos aleatoriamente].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a:latin typeface="Arial"/>
              <a:cs typeface="Arial"/>
            </a:endParaRPr>
          </a:p>
          <a:p>
            <a:pPr>
              <a:defRPr/>
            </a:pPr>
            <a:r>
              <a:rPr lang="es-419">
                <a:latin typeface="Arial"/>
                <a:cs typeface="Arial"/>
              </a:rPr>
              <a:t>Ahora que están en sus grupos, tendrán 90 minutos para esta parte de la actividad. Esta actividad se centra en los aspectos de datos del 7-1-7, desde las variables de datos y la recolección hasta la consolidación y síntesis. Están divididos en áreas temáticas específicas relacionadas con datos. Queremos aprovechar este tiempo para comenzar a hacer planes reales, e incluso cambios potenciales, sobre cómo integrar 7-1-7 en nuestros flujos de trabajo de datos.  </a:t>
            </a:r>
          </a:p>
          <a:p>
            <a:pPr>
              <a:defRPr/>
            </a:pPr>
            <a:endParaRPr lang="en-US">
              <a:latin typeface="Arial"/>
              <a:cs typeface="Arial"/>
            </a:endParaRPr>
          </a:p>
          <a:p>
            <a:pPr>
              <a:defRPr/>
            </a:pPr>
            <a:r>
              <a:rPr lang="es-419">
                <a:latin typeface="Arial"/>
                <a:cs typeface="Arial"/>
              </a:rPr>
              <a:t>En sus grupos, queremos que mapeen cómo se integrará 7-1-7 en sus áreas temáticas. Queremos que sean específicos acerca de los cambios que se deben hacer, y que propongan cambios a los formularios, sistemas, herramientas, etc. Queremos que desarrollen una breve presentación, de 1 a 2 diapositivas, para informar en la próxima sesión. </a:t>
            </a:r>
            <a:r>
              <a:rPr lang="es-419" b="0">
                <a:latin typeface="Arial"/>
                <a:cs typeface="Arial"/>
              </a:rPr>
              <a:t>Para cada grupo, designen a una persona que presentará el informe en la siguiente sesión.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a:defRPr/>
            </a:pPr>
            <a:r>
              <a:rPr lang="es-419">
                <a:latin typeface="Arial"/>
                <a:cs typeface="Arial"/>
              </a:rPr>
              <a:t>[CLIC]</a:t>
            </a:r>
          </a:p>
          <a:p>
            <a:pPr>
              <a:defRPr/>
            </a:pPr>
            <a:endParaRPr lang="en-US"/>
          </a:p>
          <a:p>
            <a:pPr>
              <a:defRPr/>
            </a:pPr>
            <a:r>
              <a:rPr lang="es-419">
                <a:latin typeface="Arial"/>
                <a:cs typeface="Arial"/>
              </a:rPr>
              <a:t>Mirar las secciones pertinentes del kit de herramientas digitales 7-1-7, incluida la sección de adopción y los pasos 1, 4 y 5 de la sección de uso, será útil. </a:t>
            </a:r>
          </a:p>
          <a:p>
            <a:pPr>
              <a:defRPr/>
            </a:pPr>
            <a:endParaRPr lang="en-US"/>
          </a:p>
          <a:p>
            <a:pPr>
              <a:defRPr/>
            </a:pPr>
            <a:r>
              <a:rPr lang="es-419">
                <a:latin typeface="Arial"/>
                <a:cs typeface="Arial"/>
              </a:rPr>
              <a:t>Tendrán 90 minutos para completar esta actividad, incluido un descanso de 15 minutos que pueden tomar en cualquier momento cuando sus grupos estén listos. </a:t>
            </a:r>
          </a:p>
          <a:p>
            <a:pPr>
              <a:defRPr/>
            </a:pPr>
            <a:endParaRPr lang="en-US"/>
          </a:p>
          <a:p>
            <a:pPr>
              <a:defRPr/>
            </a:pPr>
            <a:r>
              <a:rPr lang="es-419">
                <a:latin typeface="Arial"/>
                <a:cs typeface="Arial"/>
              </a:rPr>
              <a:t>[CLIC]</a:t>
            </a:r>
          </a:p>
          <a:p>
            <a:pPr>
              <a:defRPr/>
            </a:pPr>
            <a:endParaRPr lang="en-US"/>
          </a:p>
          <a:p>
            <a:pPr>
              <a:defRPr/>
            </a:pPr>
            <a:r>
              <a:rPr lang="es-419">
                <a:latin typeface="Arial"/>
                <a:cs typeface="Arial"/>
              </a:rPr>
              <a:t>A cada grupo se le asignan temas específicos. Los temas principales son: datos 7-1-7 frente a datos existentes; recopilación de datos de 7-1-7; consolidación de datos de 7-1-7; y síntesis de datos de 7-1-7. Debajo de cada uno de estos temas, hemos enumerado los tipos de preguntas que pueden querer tratar de abordar. Estas son solo sugerencias. No tienen que responder a cada una de ellas, y pueden elegir otras diferentes por completo. Dejaremos esta diapositiva para que puedan leer las sugerencias pertinentes para su grupo una vez que comience la actividad. </a:t>
            </a:r>
          </a:p>
          <a:p>
            <a:pPr>
              <a:defRPr/>
            </a:pPr>
            <a:endParaRPr lang="en-US"/>
          </a:p>
          <a:p>
            <a:pPr marL="0" marR="0" lvl="0" indent="0" algn="l" defTabSz="914400">
              <a:lnSpc>
                <a:spcPct val="100000"/>
              </a:lnSpc>
              <a:spcBef>
                <a:spcPts val="0"/>
              </a:spcBef>
              <a:spcAft>
                <a:spcPts val="0"/>
              </a:spcAft>
              <a:buClrTx/>
              <a:buSzTx/>
              <a:buFontTx/>
              <a:buNone/>
              <a:tabLst/>
              <a:defRPr/>
            </a:pPr>
            <a:r>
              <a:rPr lang="es-419" b="0">
                <a:latin typeface="Arial"/>
              </a:rPr>
              <a:t>Adelante, empecemos.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p:txBody>
      </p:sp>
      <p:sp>
        <p:nvSpPr>
          <p:cNvPr id="4" name="Slide Number Placeholder 3">
            <a:extLst>
              <a:ext uri="{FF2B5EF4-FFF2-40B4-BE49-F238E27FC236}">
                <a16:creationId xmlns:a16="http://schemas.microsoft.com/office/drawing/2014/main" id="{EAEBF2CE-8A87-3AA8-3630-9C68A9FA0A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253377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9AD83-44B7-999C-0788-FF900173D6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91CEA3-BA5B-67B6-DD8E-A7D614FCC8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C56ABB-35D6-57D1-7408-4E1CD95DD51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[Nota al moderador: esta es la OPCIÓN 3 de 3. R</a:t>
            </a:r>
            <a:r>
              <a:rPr lang="es-419" b="0" i="1">
                <a:latin typeface="Arial"/>
                <a:cs typeface="Arial"/>
              </a:rPr>
              <a:t>evise el archivo de instrucciones para esta actividad en el Paquete de capacitación técnica 7-1-7 para obtener orientación</a:t>
            </a:r>
            <a:r>
              <a:rPr lang="es-419" i="1">
                <a:latin typeface="Arial"/>
                <a:cs typeface="Arial"/>
              </a:rPr>
              <a:t>. Desoculte esta diapositiva si desea utilizar la OPCIÓN 3, y edítela como desee. Puede mostrar la diapositiva haciendo clic derecho sobre ella y seleccionando “Mostrar diapositiva”. También puede crear su propia actividad en función de lo que es útil en su contexto adaptando esta diapositiva.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Inicialmente, separe a los participantes en grupos, con 6 a 8 personas por grupo. Los participantes se dividirán en diferentes grupos más adelante en la actividad.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Ahora que están en sus grupos iniciales, tendrán 90 minutos para esta parte de la actividad. Esta actividad se centra en la integración del 7-1-7 en los documentos normativos pertinentes, los SOP, las directrices y otros documentos en el país o jurisdicción para ayudar a que sea más eficaz y sostenible. Queremos aprovechar este tiempo para comenzar a hacer recomendaciones sobre cómo integrar 7-1-7 en este tipo de documentos. Esto es lo que vamos a hacer:</a:t>
            </a:r>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 </a:t>
            </a:r>
          </a:p>
          <a:p>
            <a:pPr>
              <a:defRPr/>
            </a:pPr>
            <a:r>
              <a:rPr lang="es-419">
                <a:latin typeface="Arial"/>
                <a:cs typeface="Arial"/>
              </a:rPr>
              <a:t>Durante los primeros 20 minutos, en sus grupos, </a:t>
            </a:r>
            <a:r>
              <a:rPr lang="es-419" sz="1200">
                <a:latin typeface="Arial"/>
                <a:cs typeface="Arial"/>
              </a:rPr>
              <a:t>identificarán políticas existentes, SOP, directrices, marcos u otros documentos que consideren pertinentes para 7-1-7. Luego, volveremos a reunirnos todos en sesión plenaria y haremos breves informes para elaborar una lista agregada. Priorizaremos la lista en función de qué documentos son más importantes para que 7-1-7 sea eficaz. A continuación, elegiremos uno de estos documentos por grupo y dividiremos en nuevos grupos. Los pondremos en grupos según sus áreas de trabajo y experiencia. Después de un descanso de 15 minutos, tendrán 45 minutos en estos nuevos grupos para desarrollar recomendaciones sobre cómo integrar 7-1-7 en el documento asignado a sus grupos. Esto puede implicar hacer un plan de cómo/dónde 7-1-7 encaja mejor en el documento; qué partes interesadas deben participar para realizar o recomendar dichos cambios; un calendario;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a:latin typeface="Arial"/>
              </a:rPr>
              <a:t>Para cada grupo, designen a una persona que presentará el informe en la siguiente sesión.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a:latin typeface="Arial"/>
              </a:rPr>
              <a:t>Adelante, empecemos.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1">
              <a:latin typeface="Arial"/>
              <a:cs typeface="Arial"/>
            </a:endParaRPr>
          </a:p>
          <a:p>
            <a:pPr>
              <a:defRPr/>
            </a:pPr>
            <a:r>
              <a:rPr lang="es-419" b="0" i="1">
                <a:latin typeface="Arial"/>
                <a:cs typeface="Arial"/>
              </a:rPr>
              <a:t>[Nota al moderador: intente realizar un seguimiento del tiempo y dar advertencias a los participantes antes de que comience la siguiente parte de la actividad.  Para el segundo grupo, </a:t>
            </a:r>
            <a:r>
              <a:rPr lang="es-419" i="1">
                <a:latin typeface="Arial"/>
                <a:cs typeface="Arial"/>
              </a:rPr>
              <a:t>pida a los participantes que se unan al grupo que trabajen en lo que más les resulte familiar o en lo que tengan autoridad para influir].</a:t>
            </a:r>
          </a:p>
          <a:p>
            <a:pPr>
              <a:defRPr/>
            </a:pPr>
            <a:endParaRPr lang="en-US"/>
          </a:p>
          <a:p>
            <a:pPr>
              <a:defRPr/>
            </a:pPr>
            <a:r>
              <a:rPr lang="es-419" i="1">
                <a:latin typeface="Arial"/>
                <a:cs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p:txBody>
      </p:sp>
      <p:sp>
        <p:nvSpPr>
          <p:cNvPr id="4" name="Slide Number Placeholder 3">
            <a:extLst>
              <a:ext uri="{FF2B5EF4-FFF2-40B4-BE49-F238E27FC236}">
                <a16:creationId xmlns:a16="http://schemas.microsoft.com/office/drawing/2014/main" id="{A179C20C-CF27-D83C-9BFB-FBA3AF8A902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705940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[Nota al moderador: a este informe/debate se le han asignado 45 minutos. Hemos sugerido que cada grupo presente un informe, seguido de 1 o 2 preguntas y luego un debate, pero esto se puede adaptar en función de lo que sea más adecuado para la actividad seleccionada. Planifique la estructura del informe y la cantidad de tiempo por grupo en función del número de grupos y el tiempo asignado para este informe en su programa].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Comencemos la presentación de informes y la sesión de debate para la actividad que acabamos de completar.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Primero, una persona de cada grupo hará un informe resumiendo brevemente sus principales resultados de la actividad de planificación.  Cada informe debe ser no más de </a:t>
            </a:r>
            <a:r>
              <a:rPr lang="es-419" b="1">
                <a:latin typeface="Arial"/>
                <a:cs typeface="Arial"/>
              </a:rPr>
              <a:t>[</a:t>
            </a:r>
            <a:r>
              <a:rPr lang="es-419" b="1" i="1">
                <a:latin typeface="Arial"/>
                <a:cs typeface="Arial"/>
              </a:rPr>
              <a:t>nota al moderador: diga el número de minutos asignados</a:t>
            </a:r>
            <a:r>
              <a:rPr lang="es-419" i="1">
                <a:latin typeface="Arial"/>
                <a:cs typeface="Arial"/>
              </a:rPr>
              <a:t>]. </a:t>
            </a:r>
            <a:r>
              <a:rPr lang="es-419">
                <a:latin typeface="Arial"/>
                <a:cs typeface="Arial"/>
              </a:rPr>
              <a:t>Sean respetuosos del tiempo, ya que tenemos mucho que recorrer durante esta sesión.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Trataremos de tener tiempo para una o dos preguntas después de cada informe.  Después de que se hayan completado las devoluciones del informe, tendremos un debate en grupo para discutir los resultados generales a través de los grupos, preguntas, próximos pasos y así sucesivamente.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Empecemos.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atin typeface="Arial"/>
              <a:cs typeface="Aria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964678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a:latin typeface="Arial"/>
                <a:cs typeface="Arial"/>
              </a:rPr>
              <a:t>[Nota al moderador: ajuste el tiempo en la viñeta superior si es diferente de 13:00].</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Espero que hayan disfrutado de la sesión matutina. Tendremos una pausa para el almuerzo ahora. Regresen puntualmente a más tardar a la [1 p. m. (u otra hora)].  </a:t>
            </a:r>
          </a:p>
          <a:p>
            <a:pPr>
              <a:defRPr/>
            </a:pPr>
            <a:br>
              <a:rPr lang="es-419"/>
            </a:br>
            <a:r>
              <a:rPr lang="es-419">
                <a:latin typeface="Arial"/>
                <a:cs typeface="Arial"/>
              </a:rPr>
              <a:t>Además, no se olviden de la lista de preguntas pendientes. Agreguen cualquier pregunta que tengan sobre el objetivo 7-1-7. Responderemos a sus preguntas justo después del almuerzo y más tarde en el día.  </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67407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1D577-7B4C-7BF4-51FB-71F4E6D731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443BA0-B3BF-C09B-AED9-791A6FA0DF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51DD4E-56DA-C9A2-095A-6CB958820EFD}"/>
              </a:ext>
            </a:extLst>
          </p:cNvPr>
          <p:cNvSpPr>
            <a:spLocks noGrp="1"/>
          </p:cNvSpPr>
          <p:nvPr>
            <p:ph type="body" idx="1"/>
          </p:nvPr>
        </p:nvSpPr>
        <p:spPr/>
        <p:txBody>
          <a:bodyPr/>
          <a:lstStyle/>
          <a:p>
            <a:r>
              <a:rPr lang="es-419" i="1">
                <a:latin typeface="Arial"/>
                <a:cs typeface="Arial"/>
              </a:rPr>
              <a:t>[Nota para el moderador: hemos incluido una actividad para romper el hielo de movimiento donde los participantes agregarán películas o programas de televisión a un rotafolio. También puede considerar escribir la lista y enviarla a los participantes como una lista de reproducción del taller].</a:t>
            </a:r>
          </a:p>
          <a:p>
            <a:endParaRPr lang="en-US">
              <a:latin typeface="Arial"/>
              <a:cs typeface="Arial"/>
            </a:endParaRPr>
          </a:p>
          <a:p>
            <a:pPr marL="0" indent="0">
              <a:lnSpc>
                <a:spcPct val="90000"/>
              </a:lnSpc>
              <a:spcBef>
                <a:spcPts val="1000"/>
              </a:spcBef>
              <a:buFont typeface="Arial"/>
              <a:buNone/>
            </a:pPr>
            <a:endParaRPr lang="en-US">
              <a:latin typeface="Arial"/>
              <a:cs typeface="Arial"/>
            </a:endParaRPr>
          </a:p>
        </p:txBody>
      </p:sp>
      <p:sp>
        <p:nvSpPr>
          <p:cNvPr id="4" name="Slide Number Placeholder 3">
            <a:extLst>
              <a:ext uri="{FF2B5EF4-FFF2-40B4-BE49-F238E27FC236}">
                <a16:creationId xmlns:a16="http://schemas.microsoft.com/office/drawing/2014/main" id="{CB5964F2-4860-1A3C-1BC9-7A5AF9E0361E}"/>
              </a:ext>
            </a:extLst>
          </p:cNvPr>
          <p:cNvSpPr>
            <a:spLocks noGrp="1"/>
          </p:cNvSpPr>
          <p:nvPr>
            <p:ph type="sldNum" sz="quarter" idx="5"/>
          </p:nvPr>
        </p:nvSpPr>
        <p:spPr/>
        <p:txBody>
          <a:bodyPr/>
          <a:lstStyle/>
          <a:p>
            <a:fld id="{A1E75C25-C22B-D14A-8C88-D3C1CFA09A77}" type="slidenum">
              <a:rPr lang="en-US" smtClean="0"/>
              <a:pPr/>
              <a:t>24</a:t>
            </a:fld>
            <a:endParaRPr lang="en-US"/>
          </a:p>
        </p:txBody>
      </p:sp>
    </p:spTree>
    <p:extLst>
      <p:ext uri="{BB962C8B-B14F-4D97-AF65-F5344CB8AC3E}">
        <p14:creationId xmlns:p14="http://schemas.microsoft.com/office/powerpoint/2010/main" val="3981126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8B044-701F-F196-F631-7636F30EF5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B953CA-DC70-D387-88CA-F4AC6769A2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186A4D-618F-29CB-7D61-0E4FDDA13F40}"/>
              </a:ext>
            </a:extLst>
          </p:cNvPr>
          <p:cNvSpPr>
            <a:spLocks noGrp="1"/>
          </p:cNvSpPr>
          <p:nvPr>
            <p:ph type="body" idx="1"/>
          </p:nvPr>
        </p:nvSpPr>
        <p:spPr/>
        <p:txBody>
          <a:bodyPr/>
          <a:lstStyle/>
          <a:p>
            <a:r>
              <a:rPr lang="es-419" i="1">
                <a:latin typeface="Arial"/>
                <a:cs typeface="Arial"/>
              </a:rPr>
              <a:t>[Nota al moderador: esta es la lista de preguntas pendientes final. No hemos incluido preguntas/respuestas ya preparadas. Permanezca en esta diapositiva y aborde cualquier pregunta adicional.  Si no hay ninguna en la lista de preguntas pendientes, entonces pregunte si hay alguna pregunta adicional. Intente que la sesión sea breve y concisa, idealmente no más de 10 minutos],</a:t>
            </a:r>
          </a:p>
          <a:p>
            <a:endParaRPr lang="en-US"/>
          </a:p>
          <a:p>
            <a:r>
              <a:rPr lang="es-419">
                <a:latin typeface="Arial"/>
                <a:cs typeface="Arial"/>
              </a:rPr>
              <a:t>Ahora repasemos cualquier pregunta restante que tengan.  </a:t>
            </a:r>
          </a:p>
          <a:p>
            <a:endParaRPr lang="en-US"/>
          </a:p>
          <a:p>
            <a:endParaRPr lang="en-US">
              <a:latin typeface="Arial"/>
              <a:cs typeface="Arial"/>
            </a:endParaRPr>
          </a:p>
          <a:p>
            <a:endParaRPr lang="en-US">
              <a:latin typeface="Arial"/>
              <a:cs typeface="Arial"/>
            </a:endParaRPr>
          </a:p>
          <a:p>
            <a:pPr marL="0" indent="0">
              <a:lnSpc>
                <a:spcPct val="90000"/>
              </a:lnSpc>
              <a:spcBef>
                <a:spcPts val="1000"/>
              </a:spcBef>
              <a:buFont typeface="Arial"/>
              <a:buNone/>
            </a:pPr>
            <a:endParaRPr lang="en-US">
              <a:latin typeface="Arial"/>
              <a:cs typeface="Arial"/>
            </a:endParaRPr>
          </a:p>
        </p:txBody>
      </p:sp>
      <p:sp>
        <p:nvSpPr>
          <p:cNvPr id="4" name="Slide Number Placeholder 3">
            <a:extLst>
              <a:ext uri="{FF2B5EF4-FFF2-40B4-BE49-F238E27FC236}">
                <a16:creationId xmlns:a16="http://schemas.microsoft.com/office/drawing/2014/main" id="{1CEB5B93-9BDD-62A2-7A6D-0BC82A0BBAC4}"/>
              </a:ext>
            </a:extLst>
          </p:cNvPr>
          <p:cNvSpPr>
            <a:spLocks noGrp="1"/>
          </p:cNvSpPr>
          <p:nvPr>
            <p:ph type="sldNum" sz="quarter" idx="5"/>
          </p:nvPr>
        </p:nvSpPr>
        <p:spPr/>
        <p:txBody>
          <a:bodyPr/>
          <a:lstStyle/>
          <a:p>
            <a:fld id="{A1E75C25-C22B-D14A-8C88-D3C1CFA09A77}" type="slidenum">
              <a:rPr lang="en-US" smtClean="0"/>
              <a:pPr/>
              <a:t>25</a:t>
            </a:fld>
            <a:endParaRPr lang="en-US"/>
          </a:p>
        </p:txBody>
      </p:sp>
    </p:spTree>
    <p:extLst>
      <p:ext uri="{BB962C8B-B14F-4D97-AF65-F5344CB8AC3E}">
        <p14:creationId xmlns:p14="http://schemas.microsoft.com/office/powerpoint/2010/main" val="145194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a:latin typeface="Arial"/>
                <a:cs typeface="Arial"/>
              </a:rPr>
              <a:t>[Nota para el moderador: revise el archivo de instrucciones (Paquete de capacitación técnica 7-1-7)” para más detalles sobre esta sesión. Esta sesión está destinada a una </a:t>
            </a:r>
            <a:r>
              <a:rPr lang="es-419" b="1" i="1">
                <a:latin typeface="Arial"/>
                <a:cs typeface="Arial"/>
              </a:rPr>
              <a:t>audiencia que posteriormente podría impartir cursos de formación de 7-1-7</a:t>
            </a:r>
            <a:r>
              <a:rPr lang="es-419" i="1">
                <a:latin typeface="Arial"/>
                <a:cs typeface="Arial"/>
              </a:rPr>
              <a:t>. Comienza con esta breve sesión sobre consejos para impartir cursos de formación y luego tiene algunas actividades de enseñar lo aprendido].</a:t>
            </a:r>
          </a:p>
          <a:p>
            <a:endParaRPr lang="en-US"/>
          </a:p>
          <a:p>
            <a:r>
              <a:rPr lang="es-419">
                <a:latin typeface="Arial"/>
                <a:cs typeface="Arial"/>
              </a:rPr>
              <a:t>Ahora vamos a tener una breve sesión sobre algunas prácticas modelo y desafíos comunes a la hora de capacitar a otros. Algunos de ustedes pueden ser capacitadores experimentados, mientras que otros pueden ser más nuevos en la capacitación. Esperemos que esta sea una sesión interesante para todos ustedes.</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804634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a:latin typeface="Arial"/>
                <a:cs typeface="Arial"/>
              </a:rPr>
              <a:t>¿Qué nos han visto hacer mientras les enseñamos estos materiales que consideran una práctica modelo?</a:t>
            </a:r>
          </a:p>
          <a:p>
            <a:endParaRPr lang="en-US">
              <a:cs typeface="Arial"/>
            </a:endParaRPr>
          </a:p>
          <a:p>
            <a:r>
              <a:rPr lang="es-419">
                <a:latin typeface="Arial"/>
                <a:cs typeface="Arial"/>
              </a:rPr>
              <a:t>Hay cuatro prácticas modelo principales que esperamos que lleven adelante al capacitar a otros. Son las siguientes:</a:t>
            </a:r>
          </a:p>
          <a:p>
            <a:endParaRPr lang="en-US">
              <a:latin typeface="Arial"/>
              <a:cs typeface="Arial"/>
            </a:endParaRPr>
          </a:p>
          <a:p>
            <a:r>
              <a:rPr lang="es-419">
                <a:latin typeface="Arial"/>
                <a:cs typeface="Arial"/>
              </a:rPr>
              <a:t>[CLIC]</a:t>
            </a:r>
          </a:p>
          <a:p>
            <a:endParaRPr lang="en-US">
              <a:cs typeface="Arial"/>
            </a:endParaRPr>
          </a:p>
          <a:p>
            <a:pPr marL="171450" indent="-171450">
              <a:buFont typeface="Arial"/>
              <a:buChar char="•"/>
            </a:pPr>
            <a:r>
              <a:rPr lang="es-419">
                <a:latin typeface="Arial"/>
                <a:cs typeface="Arial"/>
              </a:rPr>
              <a:t>Capacitar activamente: esperamos haberle mostrado buenas prácticas en torno a la formación activa. Las personas recordarán mucho más si pueden aplicar lo que están aprendiendo en el momento. Dejen tiempo y espacio para eso.</a:t>
            </a:r>
          </a:p>
          <a:p>
            <a:pPr marL="171450" indent="-171450">
              <a:buFont typeface="Arial"/>
              <a:buChar char="•"/>
            </a:pPr>
            <a:endParaRPr lang="en-US">
              <a:latin typeface="Arial"/>
              <a:cs typeface="Arial"/>
            </a:endParaRPr>
          </a:p>
          <a:p>
            <a:pPr marL="0" indent="0">
              <a:buFont typeface="Arial"/>
              <a:buNone/>
            </a:pPr>
            <a:r>
              <a:rPr lang="es-419">
                <a:latin typeface="Arial"/>
                <a:cs typeface="Arial"/>
              </a:rPr>
              <a:t>[CLIC]</a:t>
            </a:r>
          </a:p>
          <a:p>
            <a:pPr marL="171450" indent="-171450">
              <a:buFont typeface="Arial"/>
              <a:buChar char="•"/>
            </a:pPr>
            <a:endParaRPr lang="en-US">
              <a:cs typeface="Arial"/>
            </a:endParaRPr>
          </a:p>
          <a:p>
            <a:pPr marL="171450" indent="-171450">
              <a:buFont typeface="Arial"/>
              <a:buChar char="•"/>
            </a:pPr>
            <a:r>
              <a:rPr lang="es-419">
                <a:latin typeface="Arial"/>
                <a:cs typeface="Arial"/>
              </a:rPr>
              <a:t>La capacitación activa y la preparación van de la mano. Esperamos que vean el valor de prepararse para estas sesiones para asegurarse de que tienen tiempo y espacio para llevar a cabo una capacitación activa. Sabemos que esto es más difícil </a:t>
            </a:r>
          </a:p>
          <a:p>
            <a:pPr marL="171450" indent="-171450">
              <a:buFont typeface="Arial"/>
              <a:buChar char="•"/>
            </a:pPr>
            <a:endParaRPr lang="en-US">
              <a:latin typeface="Arial"/>
              <a:cs typeface="Arial"/>
            </a:endParaRPr>
          </a:p>
          <a:p>
            <a:pPr marL="0" indent="0">
              <a:buFont typeface="Arial"/>
              <a:buNone/>
            </a:pPr>
            <a:r>
              <a:rPr lang="es-419">
                <a:latin typeface="Arial"/>
                <a:cs typeface="Arial"/>
              </a:rPr>
              <a:t>[CLIC]</a:t>
            </a:r>
          </a:p>
          <a:p>
            <a:pPr marL="171450" indent="-171450">
              <a:buFont typeface="Arial"/>
              <a:buChar char="•"/>
            </a:pPr>
            <a:endParaRPr lang="en-US">
              <a:cs typeface="Arial"/>
            </a:endParaRPr>
          </a:p>
          <a:p>
            <a:pPr marL="171450" indent="-171450">
              <a:buFont typeface="Arial"/>
              <a:buChar char="•"/>
            </a:pPr>
            <a:r>
              <a:rPr lang="es-419">
                <a:latin typeface="Arial"/>
                <a:cs typeface="Arial"/>
              </a:rPr>
              <a:t>También los animamos a que se aseguren de contar con las personas adecuadas en la sala para las sesiones correspondientes. Con 7-1-7, solemos animar a un público más amplio a que participe en una sesión de orientación para que la gente conozca 7-1-7. Sin embargo, no todo el mundo necesita estar allí para profundizar en cómo usar 7-1-7 o aprender a capacitar a otros en 7-1-7. Lo mismo es válido para ustedes. </a:t>
            </a:r>
          </a:p>
          <a:p>
            <a:pPr marL="171450" indent="-171450">
              <a:buFont typeface="Arial"/>
              <a:buChar char="•"/>
            </a:pPr>
            <a:endParaRPr lang="en-US">
              <a:latin typeface="Arial"/>
              <a:cs typeface="Arial"/>
            </a:endParaRPr>
          </a:p>
          <a:p>
            <a:pPr marL="0" indent="0">
              <a:buFont typeface="Arial"/>
              <a:buNone/>
            </a:pPr>
            <a:r>
              <a:rPr lang="es-419">
                <a:latin typeface="Arial"/>
                <a:cs typeface="Arial"/>
              </a:rPr>
              <a:t>[CLIC]</a:t>
            </a:r>
          </a:p>
          <a:p>
            <a:pPr marL="171450" indent="-171450">
              <a:buFont typeface="Arial"/>
              <a:buChar char="•"/>
            </a:pPr>
            <a:endParaRPr lang="en-US">
              <a:cs typeface="Arial"/>
            </a:endParaRPr>
          </a:p>
          <a:p>
            <a:pPr marL="171450" indent="-171450">
              <a:buFont typeface="Arial"/>
              <a:buChar char="•"/>
            </a:pPr>
            <a:r>
              <a:rPr lang="es-419">
                <a:latin typeface="Arial"/>
                <a:cs typeface="Arial"/>
              </a:rPr>
              <a:t>También esperamos que hayamos demostrado humildad hacia ustedes y que puedan hacer lo mismo. Ninguna persona es o puede ser un experto en todas las cosas de 7-1-7. Utilizamos la lista de preguntas pendientes para reconocer que es posible que tengamos que buscar respuestas a sus preguntas. Los alentamos a que hagan lo mismo. No dejen que su nivel de comprensión o falta de experiencia implementando 7-1-7 les impida difundir la información.</a:t>
            </a:r>
          </a:p>
          <a:p>
            <a:pPr marL="171450" indent="-171450">
              <a:buFont typeface="Arial"/>
              <a:buChar char="•"/>
            </a:pPr>
            <a:endParaRPr lang="en-US">
              <a:cs typeface="Arial"/>
            </a:endParaRPr>
          </a:p>
          <a:p>
            <a:pPr marL="171450" indent="-171450">
              <a:buFont typeface="Arial"/>
              <a:buChar char="•"/>
            </a:pPr>
            <a:endParaRPr lang="en-US">
              <a:cs typeface="Arial"/>
            </a:endParaRPr>
          </a:p>
          <a:p>
            <a:pPr marL="171450" indent="-171450">
              <a:buFont typeface="Arial"/>
              <a:buChar char="•"/>
            </a:pPr>
            <a:endParaRPr lang="en-US">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27</a:t>
            </a:fld>
            <a:endParaRPr lang="en-US"/>
          </a:p>
        </p:txBody>
      </p:sp>
    </p:spTree>
    <p:extLst>
      <p:ext uri="{BB962C8B-B14F-4D97-AF65-F5344CB8AC3E}">
        <p14:creationId xmlns:p14="http://schemas.microsoft.com/office/powerpoint/2010/main" val="13753264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a:latin typeface="Arial"/>
                <a:cs typeface="Arial"/>
              </a:rPr>
              <a:t>[Nota al moderador: siéntase libre de cambiar las notas aquí para que sean pertinentes para la audiencia].</a:t>
            </a:r>
          </a:p>
          <a:p>
            <a:endParaRPr lang="en-US">
              <a:latin typeface="Arial"/>
              <a:cs typeface="Arial"/>
            </a:endParaRPr>
          </a:p>
          <a:p>
            <a:r>
              <a:rPr lang="es-419">
                <a:latin typeface="Arial"/>
                <a:cs typeface="Arial"/>
              </a:rPr>
              <a:t>¿Cuáles creen que son algunos de los desafíos y trampas comunes al realizar una capacitación?</a:t>
            </a:r>
          </a:p>
          <a:p>
            <a:endParaRPr lang="en-US">
              <a:cs typeface="Arial"/>
            </a:endParaRPr>
          </a:p>
          <a:p>
            <a:r>
              <a:rPr lang="es-419">
                <a:latin typeface="Arial"/>
                <a:cs typeface="Arial"/>
              </a:rPr>
              <a:t>Los tres en los que nos vamos a centrar, que han surgido una y otra vez en las capacitaciones de 7-1-7 son: resistencia, insistencia y dinámica de poder y política. </a:t>
            </a:r>
          </a:p>
          <a:p>
            <a:endParaRPr lang="en-US">
              <a:cs typeface="Arial"/>
            </a:endParaRPr>
          </a:p>
          <a:p>
            <a:r>
              <a:rPr lang="es-419">
                <a:latin typeface="Arial"/>
                <a:cs typeface="Arial"/>
              </a:rPr>
              <a:t>Hablemos de lo que significa cada uno. </a:t>
            </a:r>
          </a:p>
          <a:p>
            <a:endParaRPr lang="en-US">
              <a:latin typeface="Arial"/>
              <a:cs typeface="Arial"/>
            </a:endParaRPr>
          </a:p>
          <a:p>
            <a:r>
              <a:rPr lang="es-419">
                <a:latin typeface="Arial"/>
                <a:cs typeface="Arial"/>
              </a:rPr>
              <a:t>En cuanto a la resistencia, a veces, la gente se resiste al cambio. Pueden ver el </a:t>
            </a:r>
            <a:r>
              <a:rPr lang="es-419" i="1">
                <a:latin typeface="Arial"/>
                <a:cs typeface="Arial"/>
              </a:rPr>
              <a:t>statu quo</a:t>
            </a:r>
            <a:r>
              <a:rPr lang="es-419">
                <a:latin typeface="Arial"/>
                <a:cs typeface="Arial"/>
              </a:rPr>
              <a:t> como suficiente, o pueden ver la montaña de trabajo que tienen por delante para llevar a cabo un cambio o pueden simplemente no estar convencidos de que 7-1-7 es el mejor enfoque. Las sesiones, la capacitación o la tutoría pueden ayudar a reforzar el aprendizaje y proporcionar oportunidades para preguntas y aclaraciones.</a:t>
            </a:r>
          </a:p>
          <a:p>
            <a:pPr lvl="1"/>
            <a:endParaRPr lang="en-US" b="1">
              <a:cs typeface="Arial"/>
            </a:endParaRPr>
          </a:p>
          <a:p>
            <a:r>
              <a:rPr lang="es-419">
                <a:latin typeface="Arial"/>
                <a:cs typeface="Arial"/>
              </a:rPr>
              <a:t>Sobre la insistencia, a veces tenemos personas que insisten en hacer las cosas a su manera, aunque no sea la forma prescrita de llevar a cabo 7-1-7. Por ejemplo, alguien puede insistir en que un cálculo se hace a su manera, o una definición es lo que insisten, incluso si es diferente de cómo lo hacemos cuando usamos 7-1-7.  </a:t>
            </a:r>
          </a:p>
          <a:p>
            <a:endParaRPr lang="en-US">
              <a:latin typeface="Arial"/>
              <a:cs typeface="Arial"/>
            </a:endParaRPr>
          </a:p>
          <a:p>
            <a:r>
              <a:rPr lang="es-419">
                <a:latin typeface="Arial"/>
                <a:cs typeface="Arial"/>
              </a:rPr>
              <a:t>Finalmente, también vemos que puede haber dinámicas de poder y políticas interesantes en la sala. Esto podría deberse a que hay personas que tienen a sus supervisores en la sala y no quieren contradecir nada de lo que estos dicen, o puede que haya organizaciones en las reuniones con quienes las financian. Es posible que se muestren reticentes a hablar sobre los problemas que están encontrando. </a:t>
            </a:r>
          </a:p>
          <a:p>
            <a:endParaRPr lang="en-US">
              <a:latin typeface="Arial"/>
              <a:cs typeface="Arial"/>
            </a:endParaRPr>
          </a:p>
          <a:p>
            <a:endParaRPr lang="en-US">
              <a:latin typeface="Arial"/>
              <a:cs typeface="Arial"/>
            </a:endParaRPr>
          </a:p>
          <a:p>
            <a:endParaRPr lang="en-US">
              <a:latin typeface="Arial"/>
              <a:cs typeface="Arial"/>
            </a:endParaRPr>
          </a:p>
          <a:p>
            <a:endParaRPr lang="en-US">
              <a:latin typeface="Arial"/>
              <a:cs typeface="Arial"/>
            </a:endParaRPr>
          </a:p>
          <a:p>
            <a:endParaRPr lang="en-US">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28</a:t>
            </a:fld>
            <a:endParaRPr lang="en-US"/>
          </a:p>
        </p:txBody>
      </p:sp>
    </p:spTree>
    <p:extLst>
      <p:ext uri="{BB962C8B-B14F-4D97-AF65-F5344CB8AC3E}">
        <p14:creationId xmlns:p14="http://schemas.microsoft.com/office/powerpoint/2010/main" val="9561323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b="0" i="1" u="none" strike="noStrike">
                <a:solidFill>
                  <a:srgbClr val="000000"/>
                </a:solidFill>
                <a:effectLst/>
                <a:latin typeface="Arial" panose="020B0604020202020204" pitchFamily="34" charset="0"/>
              </a:rPr>
              <a:t>[Nota para el moderador: hemos asignado alrededor de 20 minutos en total para esta actividad: un par de minutos para explicar la siguiente diapositiva y hacer que los participantes se reúnan en grupos, 8 minutos dentro de los grupos para debate, 8 minutos para presentar un informe y un par de minutos de margen. Trate de tener grupos de 6-8 participantes, si es posible. Hay tres escenarios. Si hay más de 3 grupos, entonces a algunos grupos se les dará el mismo conjunto de escenarios (por ejemplo, si hay 5 grupos, entonces se les dará el escenario 1 a dos grupos; el escenario 2 a dos grupos y el escenario 3 a un grupo). En el plenario, haga que un grupo por cada escenario proporcione un informe, y los grupos adicionales que tengan el mismo escenario añadan algo diferente al informe de ese grupo. Ajuste el debate grupal y los tiempos de la puesta en común según sea necesario, en función de cuántos grupos tenga].  </a:t>
            </a:r>
            <a:r>
              <a:rPr lang="es-419" b="0" i="1">
                <a:solidFill>
                  <a:srgbClr val="000000"/>
                </a:solidFill>
                <a:effectLst/>
                <a:latin typeface="Arial" panose="020B0604020202020204" pitchFamily="34" charset="0"/>
              </a:rPr>
              <a:t>​</a:t>
            </a:r>
          </a:p>
          <a:p>
            <a:endParaRPr lang="en-US"/>
          </a:p>
          <a:p>
            <a:r>
              <a:rPr lang="es-419"/>
              <a:t>Vamos a hacer una breve actividad en grupos pequeños ahora en la que pensarán en cómo facilitar un capacitación si se encuentran algunos de esos desafíos.  </a:t>
            </a:r>
          </a:p>
          <a:p>
            <a:endParaRPr lang="en-US"/>
          </a:p>
          <a:p>
            <a:endParaRPr lang="en-US"/>
          </a:p>
          <a:p>
            <a:r>
              <a:rPr lang="es-419" i="1"/>
              <a:t>[Nota al moderador: dividir a los participantes en grupos].  </a:t>
            </a:r>
          </a:p>
        </p:txBody>
      </p:sp>
      <p:sp>
        <p:nvSpPr>
          <p:cNvPr id="4" name="Slide Number Placeholder 3"/>
          <p:cNvSpPr>
            <a:spLocks noGrp="1"/>
          </p:cNvSpPr>
          <p:nvPr>
            <p:ph type="sldNum" sz="quarter" idx="5"/>
          </p:nvPr>
        </p:nvSpPr>
        <p:spPr/>
        <p:txBody>
          <a:bodyPr/>
          <a:lstStyle/>
          <a:p>
            <a:fld id="{A1E75C25-C22B-D14A-8C88-D3C1CFA09A77}" type="slidenum">
              <a:rPr lang="en-US" smtClean="0"/>
              <a:pPr/>
              <a:t>29</a:t>
            </a:fld>
            <a:endParaRPr lang="en-US"/>
          </a:p>
        </p:txBody>
      </p:sp>
    </p:spTree>
    <p:extLst>
      <p:ext uri="{BB962C8B-B14F-4D97-AF65-F5344CB8AC3E}">
        <p14:creationId xmlns:p14="http://schemas.microsoft.com/office/powerpoint/2010/main" val="2694023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5F880-54B6-DB40-B0AA-E54AC4A827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874945-BEF4-5ACA-8B99-6682FAD1D7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10CED3-D6CE-7765-D8D8-4D8ADF0FEDA2}"/>
              </a:ext>
            </a:extLst>
          </p:cNvPr>
          <p:cNvSpPr>
            <a:spLocks noGrp="1"/>
          </p:cNvSpPr>
          <p:nvPr>
            <p:ph type="body" idx="1"/>
          </p:nvPr>
        </p:nvSpPr>
        <p:spPr/>
        <p:txBody>
          <a:bodyPr/>
          <a:lstStyle/>
          <a:p>
            <a:r>
              <a:rPr lang="es-419" i="1">
                <a:latin typeface="Arial"/>
                <a:cs typeface="Arial"/>
              </a:rPr>
              <a:t>[Nota al moderador: recomendamos mucho las actividades para romper el hielo de la mañana y la tarde. Estas son útiles como dinamizadoras y para que los participantes se conozcan entre sí. Siéntase libre de revisarlas para su contexto]. </a:t>
            </a:r>
          </a:p>
          <a:p>
            <a:endParaRPr lang="en-US">
              <a:latin typeface="Arial"/>
              <a:cs typeface="Arial"/>
            </a:endParaRPr>
          </a:p>
          <a:p>
            <a:pPr marL="0" indent="0">
              <a:lnSpc>
                <a:spcPct val="90000"/>
              </a:lnSpc>
              <a:spcBef>
                <a:spcPts val="1000"/>
              </a:spcBef>
              <a:buFont typeface="Arial"/>
              <a:buNone/>
            </a:pPr>
            <a:endParaRPr lang="en-US">
              <a:latin typeface="Arial"/>
              <a:cs typeface="Arial"/>
            </a:endParaRPr>
          </a:p>
        </p:txBody>
      </p:sp>
      <p:sp>
        <p:nvSpPr>
          <p:cNvPr id="4" name="Slide Number Placeholder 3">
            <a:extLst>
              <a:ext uri="{FF2B5EF4-FFF2-40B4-BE49-F238E27FC236}">
                <a16:creationId xmlns:a16="http://schemas.microsoft.com/office/drawing/2014/main" id="{824EE96E-7390-66E6-4B7F-B6E8F4AAFCD1}"/>
              </a:ext>
            </a:extLst>
          </p:cNvPr>
          <p:cNvSpPr>
            <a:spLocks noGrp="1"/>
          </p:cNvSpPr>
          <p:nvPr>
            <p:ph type="sldNum" sz="quarter" idx="5"/>
          </p:nvPr>
        </p:nvSpPr>
        <p:spPr/>
        <p:txBody>
          <a:bodyPr/>
          <a:lstStyle/>
          <a:p>
            <a:fld id="{A1E75C25-C22B-D14A-8C88-D3C1CFA09A77}" type="slidenum">
              <a:rPr lang="en-US" smtClean="0"/>
              <a:pPr/>
              <a:t>3</a:t>
            </a:fld>
            <a:endParaRPr lang="en-US"/>
          </a:p>
        </p:txBody>
      </p:sp>
    </p:spTree>
    <p:extLst>
      <p:ext uri="{BB962C8B-B14F-4D97-AF65-F5344CB8AC3E}">
        <p14:creationId xmlns:p14="http://schemas.microsoft.com/office/powerpoint/2010/main" val="5587316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atin typeface="Arial"/>
              <a:cs typeface="Arial"/>
            </a:endParaRPr>
          </a:p>
          <a:p>
            <a:r>
              <a:rPr lang="es-419">
                <a:latin typeface="Arial"/>
                <a:cs typeface="Arial"/>
              </a:rPr>
              <a:t>En esta actividad, nos gustaría que consideren cómo responderían a algunos de estos desafíos comunes. En sus grupos, hagan una lluvia de ideas de maneras en las que abordarían cada uno de estos desafíos comunes si surgen durante una capacitación. Tendrán 8 minutos para hacer una lluvia de ideas, y luego tendremos 8 minutos para debatir juntos.  </a:t>
            </a:r>
          </a:p>
          <a:p>
            <a:endParaRPr lang="en-US">
              <a:latin typeface="Arial"/>
              <a:cs typeface="Arial"/>
            </a:endParaRPr>
          </a:p>
          <a:p>
            <a:r>
              <a:rPr lang="es-419" i="1">
                <a:latin typeface="Arial"/>
                <a:cs typeface="Arial"/>
              </a:rPr>
              <a:t>[Nota para el moderador: después de 8 minutos, haga que cada grupo presente informes cortos. Si hay varios grupos con el mismo escenario, pregunte a grupos posteriores si tienen algo que agregar.</a:t>
            </a:r>
          </a:p>
          <a:p>
            <a:endParaRPr lang="en-US" i="1">
              <a:latin typeface="Arial"/>
              <a:cs typeface="Arial"/>
            </a:endParaRPr>
          </a:p>
          <a:p>
            <a:r>
              <a:rPr lang="es-419" b="1" i="1">
                <a:latin typeface="Arial"/>
                <a:cs typeface="Arial"/>
              </a:rPr>
              <a:t>A continuación, se presentan algunas notas para que facilite el debate plenario.</a:t>
            </a:r>
            <a:r>
              <a:rPr lang="es-419" i="1">
                <a:latin typeface="Arial"/>
                <a:cs typeface="Arial"/>
              </a:rPr>
              <a:t> Puede guiar a la audiencia a algunos de estos puntos si no aparecen durante el debate del informe. Si es posible, léalos usted mismo antes de la actividad.</a:t>
            </a:r>
          </a:p>
          <a:p>
            <a:endParaRPr lang="en-US" i="1">
              <a:latin typeface="Arial"/>
              <a:cs typeface="Arial"/>
            </a:endParaRPr>
          </a:p>
          <a:p>
            <a:r>
              <a:rPr lang="es-419" i="1">
                <a:latin typeface="Arial"/>
                <a:cs typeface="Arial"/>
              </a:rPr>
              <a:t>Para la resistencia: </a:t>
            </a:r>
          </a:p>
          <a:p>
            <a:pPr marL="171450" indent="-171450">
              <a:buFont typeface="Arial" panose="020B0604020202020204" pitchFamily="34" charset="0"/>
              <a:buChar char="•"/>
            </a:pPr>
            <a:endParaRPr lang="en-US" i="1">
              <a:latin typeface="Arial"/>
              <a:cs typeface="Arial"/>
            </a:endParaRPr>
          </a:p>
          <a:p>
            <a:pPr marL="628650" lvl="1" indent="-171450">
              <a:buFont typeface="Arial" panose="020B0604020202020204" pitchFamily="34" charset="0"/>
              <a:buChar char="•"/>
            </a:pPr>
            <a:r>
              <a:rPr lang="es-419" b="1" i="1">
                <a:latin typeface="Arial"/>
                <a:cs typeface="Arial"/>
              </a:rPr>
              <a:t>Demostrar pertinencia</a:t>
            </a:r>
            <a:r>
              <a:rPr lang="es-419" i="1">
                <a:latin typeface="Arial"/>
                <a:cs typeface="Arial"/>
              </a:rPr>
              <a:t>: muéstrenles a los participantes cómo la capacitación les beneficiará personal y profesionalmente. Resalten las aplicaciones prácticas de los conocimientos y habilidades que obtendrán.</a:t>
            </a:r>
          </a:p>
          <a:p>
            <a:pPr marL="628650" lvl="1" indent="-171450">
              <a:buFont typeface="Arial" panose="020B0604020202020204" pitchFamily="34" charset="0"/>
              <a:buChar char="•"/>
            </a:pPr>
            <a:r>
              <a:rPr lang="es-419" b="1" i="1">
                <a:latin typeface="Arial"/>
                <a:cs typeface="Arial"/>
              </a:rPr>
              <a:t>Abordar las preocupaciones</a:t>
            </a:r>
            <a:r>
              <a:rPr lang="es-419" i="1">
                <a:latin typeface="Arial"/>
                <a:cs typeface="Arial"/>
              </a:rPr>
              <a:t>: creen un ambiente abierto y sin prejuicios donde los participantes se sientan cómodos expresando sus preocupaciones y reservas. Aborden estas preocupaciones y aporten pruebas para aliviar las dudas.</a:t>
            </a:r>
          </a:p>
          <a:p>
            <a:pPr marL="628650" lvl="1" indent="-171450">
              <a:buFont typeface="Arial" panose="020B0604020202020204" pitchFamily="34" charset="0"/>
              <a:buChar char="•"/>
            </a:pPr>
            <a:r>
              <a:rPr lang="es-419" b="1" i="1">
                <a:latin typeface="Arial"/>
                <a:cs typeface="Arial"/>
              </a:rPr>
              <a:t>Reconocer la experiencia</a:t>
            </a:r>
            <a:r>
              <a:rPr lang="es-419" i="1">
                <a:latin typeface="Arial"/>
                <a:cs typeface="Arial"/>
              </a:rPr>
              <a:t>: respeten la experiencia y el conocimiento de sus participantes. Reconozcan su experiencia y ofrezcan oportunidades para que compartan sus conocimientos y experiencias.</a:t>
            </a:r>
          </a:p>
          <a:p>
            <a:pPr marL="628650" lvl="1" indent="-171450">
              <a:buFont typeface="Arial" panose="020B0604020202020204" pitchFamily="34" charset="0"/>
              <a:buChar char="•"/>
            </a:pPr>
            <a:r>
              <a:rPr lang="es-419" b="1" i="1">
                <a:latin typeface="Arial"/>
                <a:cs typeface="Arial"/>
              </a:rPr>
              <a:t>Apoyo entre pares</a:t>
            </a:r>
            <a:r>
              <a:rPr lang="es-419" i="1">
                <a:latin typeface="Arial"/>
                <a:cs typeface="Arial"/>
              </a:rPr>
              <a:t>: fomenten el apoyo y la colaboración entre pares. Los participantes a menudo se sienten más cómodos aprendiendo de y con sus colegas. Aquellos que se resisten pueden encontrar útil unirse a la comunidad de práctica. </a:t>
            </a:r>
          </a:p>
          <a:p>
            <a:pPr marL="628650" lvl="1" indent="-171450">
              <a:buFont typeface="Arial" panose="020B0604020202020204" pitchFamily="34" charset="0"/>
              <a:buChar char="•"/>
            </a:pPr>
            <a:r>
              <a:rPr lang="es-419" b="1" i="1">
                <a:latin typeface="Arial"/>
                <a:cs typeface="Arial"/>
              </a:rPr>
              <a:t>Dar el ejemplo</a:t>
            </a:r>
            <a:r>
              <a:rPr lang="es-419" i="1">
                <a:latin typeface="Arial"/>
                <a:cs typeface="Arial"/>
              </a:rPr>
              <a:t>: den el ejemplo demostrando entusiasmo y compromiso con la formación. Su entusiasmo puede ser contagioso e inspirar a los participantes.</a:t>
            </a:r>
          </a:p>
          <a:p>
            <a:pPr marL="628650" lvl="1" indent="-171450">
              <a:buFont typeface="Arial" panose="020B0604020202020204" pitchFamily="34" charset="0"/>
              <a:buChar char="•"/>
            </a:pPr>
            <a:r>
              <a:rPr lang="es-419" b="1" i="1">
                <a:latin typeface="Arial"/>
                <a:cs typeface="Arial"/>
              </a:rPr>
              <a:t>Incorporar ejemplos del mundo real</a:t>
            </a:r>
            <a:r>
              <a:rPr lang="es-419" i="1">
                <a:latin typeface="Arial"/>
                <a:cs typeface="Arial"/>
              </a:rPr>
              <a:t>: utilicen ejemplos del mundo real y estudios de caso con los que los participantes puedan relacionarse. Las aplicaciones prácticas ayudan a cerrar la brecha entre la teoría y la práctica.</a:t>
            </a:r>
          </a:p>
          <a:p>
            <a:pPr marL="628650" lvl="1" indent="-171450">
              <a:buFont typeface="Arial" panose="020B0604020202020204" pitchFamily="34" charset="0"/>
              <a:buChar char="•"/>
            </a:pPr>
            <a:r>
              <a:rPr lang="es-419" b="1" i="1">
                <a:latin typeface="Arial"/>
                <a:cs typeface="Arial"/>
              </a:rPr>
              <a:t>Enfatizar el "WIIFM" (¿Qué hay en esto para mí?)</a:t>
            </a:r>
            <a:r>
              <a:rPr lang="es-419" i="1">
                <a:latin typeface="Arial"/>
                <a:cs typeface="Arial"/>
              </a:rPr>
              <a:t>: comuniquen claramente los beneficios de la capacitación a los participantes, centrándose en cómo puede mejorar su desempeño laboral, perspectivas de carrera o calidad de trabajo.</a:t>
            </a:r>
          </a:p>
          <a:p>
            <a:pPr marL="628650" lvl="1" indent="-171450">
              <a:buFont typeface="Arial" panose="020B0604020202020204" pitchFamily="34" charset="0"/>
              <a:buChar char="•"/>
            </a:pPr>
            <a:r>
              <a:rPr lang="es-419" b="1" i="1">
                <a:latin typeface="Arial"/>
                <a:cs typeface="Arial"/>
              </a:rPr>
              <a:t>Seguimiento y apoyo</a:t>
            </a:r>
            <a:r>
              <a:rPr lang="es-419" i="1">
                <a:latin typeface="Arial"/>
                <a:cs typeface="Arial"/>
              </a:rPr>
              <a:t>: proporcionen apoyo y recursos continuos después de la capacitación. Las sesiones de seguimiento, la capacitación o la tutoría pueden ayudar a reforzar el aprendizaje y proporcionar oportunidades para preguntas y aclaraciones.</a:t>
            </a:r>
          </a:p>
          <a:p>
            <a:pPr marL="628650" lvl="1" indent="-171450">
              <a:buFont typeface="Arial" panose="020B0604020202020204" pitchFamily="34" charset="0"/>
              <a:buChar char="•"/>
            </a:pPr>
            <a:r>
              <a:rPr lang="es-419" b="1" i="1">
                <a:latin typeface="Arial"/>
                <a:cs typeface="Arial"/>
              </a:rPr>
              <a:t>Persistencia</a:t>
            </a:r>
            <a:r>
              <a:rPr lang="es-419" i="1">
                <a:latin typeface="Arial"/>
                <a:cs typeface="Arial"/>
              </a:rPr>
              <a:t>: a veces, la resistencia puede no desaparecer inmediatamente. Sean pacientes y persistentes, y continúen trabajando con participantes resistentes para ayudarlos a superar sus preocupaciones.</a:t>
            </a:r>
          </a:p>
          <a:p>
            <a:pPr lvl="1"/>
            <a:endParaRPr lang="en-US" i="1">
              <a:latin typeface="Arial"/>
              <a:cs typeface="Arial"/>
            </a:endParaRPr>
          </a:p>
          <a:p>
            <a:r>
              <a:rPr lang="es-419" i="1">
                <a:latin typeface="Arial"/>
                <a:cs typeface="Arial"/>
              </a:rPr>
              <a:t>Para la insistencia: </a:t>
            </a:r>
          </a:p>
          <a:p>
            <a:pPr lvl="1"/>
            <a:endParaRPr lang="en-US" b="1" i="1">
              <a:latin typeface="Arial"/>
              <a:cs typeface="Arial"/>
            </a:endParaRPr>
          </a:p>
          <a:p>
            <a:pPr marL="628650" lvl="1" indent="-171450">
              <a:buFont typeface="Arial" panose="020B0604020202020204" pitchFamily="34" charset="0"/>
              <a:buChar char="•"/>
            </a:pPr>
            <a:r>
              <a:rPr lang="es-419" b="1" i="1">
                <a:latin typeface="Arial"/>
                <a:cs typeface="Arial"/>
              </a:rPr>
              <a:t>Escucha activa: </a:t>
            </a:r>
            <a:r>
              <a:rPr lang="es-419" i="1">
                <a:latin typeface="Arial"/>
                <a:cs typeface="Arial"/>
              </a:rPr>
              <a:t>Comiencen escuchando activamente la perspectiva del participante. Demuestren que valoran su aportación y entienden su punto de vista. Esto puede ayudar a establecer una relación y reducir la defensividad.</a:t>
            </a:r>
          </a:p>
          <a:p>
            <a:pPr marL="628650" lvl="1" indent="-171450">
              <a:buFont typeface="Arial" panose="020B0604020202020204" pitchFamily="34" charset="0"/>
              <a:buChar char="•"/>
            </a:pPr>
            <a:r>
              <a:rPr lang="es-419" b="1" i="1">
                <a:latin typeface="Arial"/>
                <a:cs typeface="Arial"/>
              </a:rPr>
              <a:t>Reconocer su experiencia: </a:t>
            </a:r>
            <a:r>
              <a:rPr lang="es-419" i="1">
                <a:latin typeface="Arial"/>
                <a:cs typeface="Arial"/>
              </a:rPr>
              <a:t>si el participante tiene experiencia en el tema, reconozcan su experiencia y contribuciones. Esto puede ayudarlos a sentirse respetados y escuchados.</a:t>
            </a:r>
          </a:p>
          <a:p>
            <a:pPr marL="628650" lvl="1" indent="-171450">
              <a:buFont typeface="Arial" panose="020B0604020202020204" pitchFamily="34" charset="0"/>
              <a:buChar char="•"/>
            </a:pPr>
            <a:r>
              <a:rPr lang="es-419" b="1" i="1">
                <a:latin typeface="Arial"/>
                <a:cs typeface="Arial"/>
              </a:rPr>
              <a:t>Fomentar el debate: </a:t>
            </a:r>
            <a:r>
              <a:rPr lang="es-419" i="1">
                <a:latin typeface="Arial"/>
                <a:cs typeface="Arial"/>
              </a:rPr>
              <a:t>Fomenten el debate y la discusión abiertos de manera respetuosa. Enfaticen en que el ambiente de formación es un lugar para compartir diferentes puntos de vista e ideas.</a:t>
            </a:r>
          </a:p>
          <a:p>
            <a:pPr marL="628650" lvl="1" indent="-171450">
              <a:buFont typeface="Arial" panose="020B0604020202020204" pitchFamily="34" charset="0"/>
              <a:buChar char="•"/>
            </a:pPr>
            <a:r>
              <a:rPr lang="es-419" b="1" i="1">
                <a:latin typeface="Arial"/>
                <a:cs typeface="Arial"/>
              </a:rPr>
              <a:t>Presentar alternativas: </a:t>
            </a:r>
            <a:r>
              <a:rPr lang="es-419" i="1">
                <a:latin typeface="Arial"/>
                <a:cs typeface="Arial"/>
              </a:rPr>
              <a:t>presenten con delicadeza perspectivas o métodos alternativos que puedan complementar o mejorar su enfoque. Eviten un tono confrontacional o despectivo.</a:t>
            </a:r>
          </a:p>
          <a:p>
            <a:pPr marL="628650" lvl="1" indent="-171450">
              <a:buFont typeface="Arial" panose="020B0604020202020204" pitchFamily="34" charset="0"/>
              <a:buChar char="•"/>
            </a:pPr>
            <a:r>
              <a:rPr lang="es-419" b="1" i="1">
                <a:latin typeface="Arial"/>
                <a:cs typeface="Arial"/>
              </a:rPr>
              <a:t>Usar estudios de casos: </a:t>
            </a:r>
            <a:r>
              <a:rPr lang="es-419" i="1">
                <a:latin typeface="Arial"/>
                <a:cs typeface="Arial"/>
              </a:rPr>
              <a:t>compartan estudios de casos o ejemplos del mundo real que ilustran diferentes enfoques y sus resultados. Esto puede ayudar a los participantes a ver los beneficios potenciales de los métodos alternativos.</a:t>
            </a:r>
          </a:p>
          <a:p>
            <a:pPr marL="628650" lvl="1" indent="-171450">
              <a:buFont typeface="Arial" panose="020B0604020202020204" pitchFamily="34" charset="0"/>
              <a:buChar char="•"/>
            </a:pPr>
            <a:r>
              <a:rPr lang="es-419" b="1" i="1">
                <a:latin typeface="Arial"/>
                <a:cs typeface="Arial"/>
              </a:rPr>
              <a:t>Actividades en grupo: </a:t>
            </a:r>
            <a:r>
              <a:rPr lang="es-419" i="1">
                <a:latin typeface="Arial"/>
                <a:cs typeface="Arial"/>
              </a:rPr>
              <a:t>incorporen actividades grupales o ejercicios que requieran colaboración y lluvia de ideas. Esto puede ayudar a los participantes a considerar y comparar diferentes enfoques mientras trabajan juntos.</a:t>
            </a:r>
          </a:p>
          <a:p>
            <a:pPr marL="628650" lvl="1" indent="-171450">
              <a:buFont typeface="Arial" panose="020B0604020202020204" pitchFamily="34" charset="0"/>
              <a:buChar char="•"/>
            </a:pPr>
            <a:r>
              <a:rPr lang="es-419" b="1" i="1">
                <a:latin typeface="Arial"/>
                <a:cs typeface="Arial"/>
              </a:rPr>
              <a:t>Retroalimentación de pares:</a:t>
            </a:r>
            <a:r>
              <a:rPr lang="es-419" i="1">
                <a:latin typeface="Arial"/>
                <a:cs typeface="Arial"/>
              </a:rPr>
              <a:t> animen a los participantes a proporcionar retroalimentación mutua. La retroalimentación constructiva entre los compañeros puede ser influyente para abrir las mentes de los participantes a diferentes ideas.</a:t>
            </a:r>
          </a:p>
          <a:p>
            <a:pPr marL="628650" lvl="1" indent="-171450">
              <a:buFont typeface="Arial" panose="020B0604020202020204" pitchFamily="34" charset="0"/>
              <a:buChar char="•"/>
            </a:pPr>
            <a:r>
              <a:rPr lang="es-419" b="1" i="1">
                <a:latin typeface="Arial"/>
                <a:cs typeface="Arial"/>
              </a:rPr>
              <a:t>Hacer preguntas: </a:t>
            </a:r>
            <a:r>
              <a:rPr lang="es-419" i="1">
                <a:latin typeface="Arial"/>
                <a:cs typeface="Arial"/>
              </a:rPr>
              <a:t>planteen preguntas que inviten a la reflexión y fomenten el pensamiento crítico y la autorreflexión. Esto puede ayudar a los participantes a reevaluar sus propios puntos de vista.</a:t>
            </a:r>
          </a:p>
          <a:p>
            <a:pPr marL="628650" lvl="1" indent="-171450">
              <a:buFont typeface="Arial" panose="020B0604020202020204" pitchFamily="34" charset="0"/>
              <a:buChar char="•"/>
            </a:pPr>
            <a:r>
              <a:rPr lang="es-419" b="1" i="1">
                <a:latin typeface="Arial"/>
                <a:cs typeface="Arial"/>
              </a:rPr>
              <a:t>Enfoque equilibrado: </a:t>
            </a:r>
            <a:r>
              <a:rPr lang="es-419" i="1">
                <a:latin typeface="Arial"/>
                <a:cs typeface="Arial"/>
              </a:rPr>
              <a:t>si el método del participante tiene mérito, busquen formas de integrarlo en la formación, al tiempo que introducen otros métodos. Esfuércense por un enfoque equilibrado que combine los mejores elementos de diferentes estrategias.</a:t>
            </a:r>
          </a:p>
          <a:p>
            <a:pPr marL="628650" lvl="1" indent="-171450">
              <a:buFont typeface="Arial" panose="020B0604020202020204" pitchFamily="34" charset="0"/>
              <a:buChar char="•"/>
            </a:pPr>
            <a:r>
              <a:rPr lang="es-419" b="1" i="1">
                <a:latin typeface="Arial"/>
                <a:cs typeface="Arial"/>
              </a:rPr>
              <a:t>Incorporar datos y evidencia: </a:t>
            </a:r>
            <a:r>
              <a:rPr lang="es-419" i="1">
                <a:latin typeface="Arial"/>
                <a:cs typeface="Arial"/>
              </a:rPr>
              <a:t>usen datos y pruebas para apoyar o desafiar diferentes enfoques. Muéstrenles a los participantes que las decisiones deben basarse en hechos y resultados.</a:t>
            </a:r>
          </a:p>
          <a:p>
            <a:pPr marL="628650" lvl="1" indent="-171450">
              <a:buFont typeface="Arial" panose="020B0604020202020204" pitchFamily="34" charset="0"/>
              <a:buChar char="•"/>
            </a:pPr>
            <a:r>
              <a:rPr lang="es-419" b="1" i="1">
                <a:latin typeface="Arial"/>
                <a:cs typeface="Arial"/>
              </a:rPr>
              <a:t>Debates privados: </a:t>
            </a:r>
            <a:r>
              <a:rPr lang="es-419" i="1">
                <a:latin typeface="Arial"/>
                <a:cs typeface="Arial"/>
              </a:rPr>
              <a:t>ofrezcan discusiones individuales si es necesario para abordar las preocupaciones y opiniones del participante en privado. Esto puede ser menos intimidante que dirigirse a todo el grupo.</a:t>
            </a:r>
          </a:p>
          <a:p>
            <a:endParaRPr lang="en-US" i="1">
              <a:latin typeface="Arial"/>
              <a:cs typeface="Arial"/>
            </a:endParaRPr>
          </a:p>
          <a:p>
            <a:r>
              <a:rPr lang="es-419" i="1">
                <a:latin typeface="Arial"/>
                <a:cs typeface="Arial"/>
              </a:rPr>
              <a:t>Para la dinámica de poder y la política: </a:t>
            </a:r>
          </a:p>
          <a:p>
            <a:endParaRPr lang="en-US" i="1">
              <a:latin typeface="Arial"/>
              <a:cs typeface="Arial"/>
            </a:endParaRPr>
          </a:p>
          <a:p>
            <a:pPr marL="628650" lvl="1" indent="-171450">
              <a:buFont typeface="Arial" panose="020B0604020202020204" pitchFamily="34" charset="0"/>
              <a:buChar char="•"/>
            </a:pPr>
            <a:r>
              <a:rPr lang="es-419" b="1" i="1">
                <a:latin typeface="Arial"/>
                <a:cs typeface="Arial"/>
              </a:rPr>
              <a:t>Establecer reglas básicas claras</a:t>
            </a:r>
            <a:r>
              <a:rPr lang="es-419" i="1">
                <a:latin typeface="Arial"/>
                <a:cs typeface="Arial"/>
              </a:rPr>
              <a:t>: establezcan reglas básicas claras al comienzo de la capacitación que enfaticen el respeto, la escucha activa y la participación igualitaria. Asegúrense de que todos los participantes entienden y aceptan estas reglas.</a:t>
            </a:r>
          </a:p>
          <a:p>
            <a:pPr marL="628650" lvl="1" indent="-171450">
              <a:buFont typeface="Arial" panose="020B0604020202020204" pitchFamily="34" charset="0"/>
              <a:buChar char="•"/>
            </a:pPr>
            <a:r>
              <a:rPr lang="es-419" b="1" i="1">
                <a:latin typeface="Arial"/>
                <a:cs typeface="Arial"/>
              </a:rPr>
              <a:t>Rotar los roles de liderazgo</a:t>
            </a:r>
            <a:r>
              <a:rPr lang="es-419" i="1">
                <a:latin typeface="Arial"/>
                <a:cs typeface="Arial"/>
              </a:rPr>
              <a:t>: si la dinámica de poder se debe a que un individuo en particular asume un papel de liderazgo, fomenten la rotación de responsabilidades de liderazgo entre los diferentes participantes para distribuir el poder de manera más uniforme.</a:t>
            </a:r>
          </a:p>
          <a:p>
            <a:pPr marL="628650" lvl="1" indent="-171450">
              <a:buFont typeface="Arial" panose="020B0604020202020204" pitchFamily="34" charset="0"/>
              <a:buChar char="•"/>
            </a:pPr>
            <a:r>
              <a:rPr lang="es-419" b="1" i="1">
                <a:latin typeface="Arial"/>
                <a:cs typeface="Arial"/>
              </a:rPr>
              <a:t>Actividades para grupos pequeños</a:t>
            </a:r>
            <a:r>
              <a:rPr lang="es-419" i="1">
                <a:latin typeface="Arial"/>
                <a:cs typeface="Arial"/>
              </a:rPr>
              <a:t>: usen actividades de grupos pequeños que permitan a los participantes colaborar en un entorno menos intimidante. Esto puede reducir la influencia de los participantes dominantes. Consideren la posibilidad de asignar grupos previamente para garantizar que aquellos que se encuentran en líneas jerárquicas directas estén separados.</a:t>
            </a:r>
          </a:p>
          <a:p>
            <a:pPr marL="628650" lvl="1" indent="-171450">
              <a:buFont typeface="Arial" panose="020B0604020202020204" pitchFamily="34" charset="0"/>
              <a:buChar char="•"/>
            </a:pPr>
            <a:r>
              <a:rPr lang="es-419" b="1" i="1">
                <a:latin typeface="Arial"/>
                <a:cs typeface="Arial"/>
              </a:rPr>
              <a:t>Emparejar y compartir: </a:t>
            </a:r>
            <a:r>
              <a:rPr lang="es-419" i="1">
                <a:latin typeface="Arial"/>
                <a:cs typeface="Arial"/>
              </a:rPr>
              <a:t>emparejen a los participantes y pídanles que compartan sus pensamientos entre sí antes de discutir en el grupo más grande. Esto puede ayudar a los participantes introvertidos a tener una voz y reducir la dominancia de los demás.</a:t>
            </a:r>
          </a:p>
          <a:p>
            <a:pPr marL="628650" lvl="1" indent="-171450">
              <a:buFont typeface="Arial" panose="020B0604020202020204" pitchFamily="34" charset="0"/>
              <a:buChar char="•"/>
            </a:pPr>
            <a:r>
              <a:rPr lang="es-419" b="1" i="1">
                <a:latin typeface="Arial"/>
                <a:cs typeface="Arial"/>
              </a:rPr>
              <a:t>Intervenir cuando sea necesario</a:t>
            </a:r>
            <a:r>
              <a:rPr lang="es-419" i="1">
                <a:latin typeface="Arial"/>
                <a:cs typeface="Arial"/>
              </a:rPr>
              <a:t>: como facilitadores, prepárense para intervenir cuando observen dinámicas de poder disruptivas. Aborden el problema en privado si es necesario y proporcionen retroalimentación para ayudar a los participantes a comprender el impacto de su comportamiento.</a:t>
            </a:r>
          </a:p>
          <a:p>
            <a:pPr marL="628650" lvl="1" indent="-171450">
              <a:buFont typeface="Arial" panose="020B0604020202020204" pitchFamily="34" charset="0"/>
              <a:buChar char="•"/>
            </a:pPr>
            <a:r>
              <a:rPr lang="es-419" b="1" i="1">
                <a:latin typeface="Arial"/>
                <a:cs typeface="Arial"/>
              </a:rPr>
              <a:t>Hacer hincapié en la inclusión</a:t>
            </a:r>
            <a:r>
              <a:rPr lang="es-419" i="1">
                <a:latin typeface="Arial"/>
                <a:cs typeface="Arial"/>
              </a:rPr>
              <a:t>: destaquen la importancia de la inclusión y la diversidad de perspectivas. Animen a los participantes a apreciar el valor de los diferentes puntos de vista. Reconozcan que las personas que están en diferentes roles tendrán diferentes ideas sobre cómo implementar 7-1-7. </a:t>
            </a:r>
          </a:p>
          <a:p>
            <a:endParaRPr lang="en-US" i="1">
              <a:cs typeface="Arial"/>
            </a:endParaRPr>
          </a:p>
          <a:p>
            <a:endParaRPr lang="en-US" i="1">
              <a:latin typeface="Arial"/>
              <a:cs typeface="Arial"/>
            </a:endParaRPr>
          </a:p>
          <a:p>
            <a:endParaRPr lang="en-US">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30</a:t>
            </a:fld>
            <a:endParaRPr lang="en-US"/>
          </a:p>
        </p:txBody>
      </p:sp>
    </p:spTree>
    <p:extLst>
      <p:ext uri="{BB962C8B-B14F-4D97-AF65-F5344CB8AC3E}">
        <p14:creationId xmlns:p14="http://schemas.microsoft.com/office/powerpoint/2010/main" val="18636847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21A0B-053B-490A-DB56-10F8A19236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4B0808-4A20-1FB8-9B8D-B62A9214C9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1F9CB5-DDEF-9A96-D0BB-DA213860C200}"/>
              </a:ext>
            </a:extLst>
          </p:cNvPr>
          <p:cNvSpPr>
            <a:spLocks noGrp="1"/>
          </p:cNvSpPr>
          <p:nvPr>
            <p:ph type="body" idx="1"/>
          </p:nvPr>
        </p:nvSpPr>
        <p:spPr/>
        <p:txBody>
          <a:bodyPr/>
          <a:lstStyle/>
          <a:p>
            <a:r>
              <a:rPr lang="es-419" b="0" i="1" u="none" strike="noStrike">
                <a:solidFill>
                  <a:srgbClr val="000000"/>
                </a:solidFill>
                <a:effectLst/>
                <a:latin typeface="Arial"/>
                <a:cs typeface="Arial"/>
              </a:rPr>
              <a:t>[Nota al moderador: esta es una actividad opcional que está dirigida a los participantes que facilitarán capacitaciones 7-1-7 en el futuro. Formarán grupos de 3, y tendrán la oportunidad de enseñar 4 diapositivas clave de 7-1-7: 1: principios básicos; 2: objetivo 7-1-7; 3: usar 7-1-7 y 4: adoptar 7-1-7. Cada subsesión de enseñar lo aprendido consiste en una de las diapositivas anteriores y dura unos 20 minutos, con un total de 90 minutos asignados a esta sesión. Puede seleccionar menos diapositivas para enseñar lo aprendido o elegir diferentes diapositivas en función de sus necesidades. Consulte el archivo instrucciones del Paquete de capacitación técnica 7-1-7 para obtener más información de esta actividad].  </a:t>
            </a:r>
          </a:p>
          <a:p>
            <a:endParaRPr lang="en-US" b="0" i="0" u="none" strike="noStrike">
              <a:solidFill>
                <a:srgbClr val="000000"/>
              </a:solidFill>
              <a:effectLst/>
              <a:latin typeface="Arial" panose="020B0604020202020204" pitchFamily="34" charset="0"/>
            </a:endParaRPr>
          </a:p>
          <a:p>
            <a:r>
              <a:rPr lang="es-419" b="0" i="0" u="none" strike="noStrike">
                <a:solidFill>
                  <a:srgbClr val="000000"/>
                </a:solidFill>
                <a:effectLst/>
                <a:latin typeface="Arial"/>
                <a:cs typeface="Arial"/>
              </a:rPr>
              <a:t>Ahora vamos a pasar por una serie de escenarios para enseñar lo aprendido. Estos escenarios son una buena manera de ayudar a reforzar su comprensión de los conceptos clave de 7-1-7 y ayudarles a hablar de estos conceptos a otros.  </a:t>
            </a:r>
          </a:p>
          <a:p>
            <a:endParaRPr lang="en-US" b="0" i="0" u="none" strike="noStrike">
              <a:solidFill>
                <a:srgbClr val="000000"/>
              </a:solidFill>
              <a:effectLst/>
              <a:latin typeface="Arial" panose="020B0604020202020204" pitchFamily="34" charset="0"/>
            </a:endParaRPr>
          </a:p>
          <a:p>
            <a:r>
              <a:rPr lang="es-419" b="0" i="0" u="none" strike="noStrike">
                <a:solidFill>
                  <a:srgbClr val="000000"/>
                </a:solidFill>
                <a:effectLst/>
                <a:latin typeface="Arial"/>
                <a:cs typeface="Arial"/>
              </a:rPr>
              <a:t>Esta es una actividad en grupos pequeños en la que nos dividiremos en grupos de tres. Uno o dos grupos pueden tener dos participantes en lugar de tres, esto está bien.  </a:t>
            </a:r>
          </a:p>
          <a:p>
            <a:endParaRPr lang="en-US" b="0" i="0" u="none" strike="noStrike">
              <a:solidFill>
                <a:srgbClr val="000000"/>
              </a:solidFill>
              <a:effectLst/>
              <a:latin typeface="Arial" panose="020B0604020202020204" pitchFamily="34" charset="0"/>
            </a:endParaRPr>
          </a:p>
          <a:p>
            <a:r>
              <a:rPr lang="es-419" b="0" i="1" u="none" strike="noStrike">
                <a:solidFill>
                  <a:srgbClr val="000000"/>
                </a:solidFill>
                <a:effectLst/>
                <a:latin typeface="Arial"/>
                <a:cs typeface="Arial"/>
              </a:rPr>
              <a:t>[Nota al moderador: dividir a los participantes en grupos de 3].</a:t>
            </a:r>
          </a:p>
        </p:txBody>
      </p:sp>
      <p:sp>
        <p:nvSpPr>
          <p:cNvPr id="4" name="Slide Number Placeholder 3">
            <a:extLst>
              <a:ext uri="{FF2B5EF4-FFF2-40B4-BE49-F238E27FC236}">
                <a16:creationId xmlns:a16="http://schemas.microsoft.com/office/drawing/2014/main" id="{64471123-87B8-0A7A-1A7B-C90FE2F65B3B}"/>
              </a:ext>
            </a:extLst>
          </p:cNvPr>
          <p:cNvSpPr>
            <a:spLocks noGrp="1"/>
          </p:cNvSpPr>
          <p:nvPr>
            <p:ph type="sldNum" sz="quarter" idx="5"/>
          </p:nvPr>
        </p:nvSpPr>
        <p:spPr/>
        <p:txBody>
          <a:bodyPr/>
          <a:lstStyle/>
          <a:p>
            <a:fld id="{A1E75C25-C22B-D14A-8C88-D3C1CFA09A77}" type="slidenum">
              <a:rPr lang="en-US" smtClean="0"/>
              <a:pPr/>
              <a:t>31</a:t>
            </a:fld>
            <a:endParaRPr lang="en-US"/>
          </a:p>
        </p:txBody>
      </p:sp>
    </p:spTree>
    <p:extLst>
      <p:ext uri="{BB962C8B-B14F-4D97-AF65-F5344CB8AC3E}">
        <p14:creationId xmlns:p14="http://schemas.microsoft.com/office/powerpoint/2010/main" val="8621329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a:latin typeface="Arial"/>
                <a:cs typeface="Arial"/>
              </a:rPr>
              <a:t>Haremos la actividad de enseñar lo aprendido en sus pequeños grupos. Esta se basa en diapositivas clave que han visto durante este taller.  </a:t>
            </a:r>
          </a:p>
          <a:p>
            <a:endParaRPr lang="en-US">
              <a:latin typeface="Arial"/>
              <a:cs typeface="Arial"/>
            </a:endParaRPr>
          </a:p>
          <a:p>
            <a:r>
              <a:rPr lang="es-419">
                <a:latin typeface="Arial"/>
                <a:cs typeface="Arial"/>
              </a:rPr>
              <a:t>A cada escenario de enseñar lo aprendido se le asigna 20 minutos y tiene una diapositiva. Los primeros 10 minutos serán el juego de rol de enseñar lo aprendido. Luego tendrán 5 minutos en su pequeño grupo para debatir, seguidos de 5 minutos de debate plenario.  </a:t>
            </a:r>
          </a:p>
          <a:p>
            <a:endParaRPr lang="en-US">
              <a:latin typeface="Arial"/>
              <a:cs typeface="Arial"/>
            </a:endParaRPr>
          </a:p>
          <a:p>
            <a:r>
              <a:rPr lang="es-419">
                <a:latin typeface="Arial"/>
                <a:cs typeface="Arial"/>
              </a:rPr>
              <a:t>Durante los 10 minutos de juego de roles de enseñar lo aprendido, rotarán entre los roles:</a:t>
            </a:r>
          </a:p>
          <a:p>
            <a:pPr marL="171450" indent="-171450">
              <a:buFontTx/>
              <a:buChar char="-"/>
            </a:pPr>
            <a:r>
              <a:rPr lang="es-419">
                <a:latin typeface="Arial"/>
                <a:cs typeface="Arial"/>
              </a:rPr>
              <a:t>Facilitador, que enseñará la diapositiva</a:t>
            </a:r>
          </a:p>
          <a:p>
            <a:pPr marL="171450" indent="-171450">
              <a:buFontTx/>
              <a:buChar char="-"/>
            </a:pPr>
            <a:r>
              <a:rPr lang="es-419">
                <a:latin typeface="Arial"/>
                <a:cs typeface="Arial"/>
              </a:rPr>
              <a:t>Participante difícil, que hará preguntas basadas en un tipo asignado como resistente, insistente o juego de poder</a:t>
            </a:r>
          </a:p>
          <a:p>
            <a:pPr marL="171450" indent="-171450">
              <a:buFontTx/>
              <a:buChar char="-"/>
            </a:pPr>
            <a:r>
              <a:rPr lang="es-419">
                <a:latin typeface="Arial"/>
                <a:cs typeface="Arial"/>
              </a:rPr>
              <a:t>Y observador, que compartirá observaciones de la enseñanza durante el debate en grupo pequeño.  </a:t>
            </a:r>
          </a:p>
          <a:p>
            <a:endParaRPr lang="en-US">
              <a:latin typeface="Arial"/>
              <a:cs typeface="Arial"/>
            </a:endParaRPr>
          </a:p>
          <a:p>
            <a:r>
              <a:rPr lang="es-419">
                <a:latin typeface="Arial"/>
                <a:cs typeface="Arial"/>
              </a:rPr>
              <a:t>Queremos que cada uno de ustedes tenga la oportunidad de enseñar la diapositiva, por lo que estas serán enseñanzas breves de aproximadamente 3 minutos para que puedan rotar por todos estos roles en cada escenario de enseñanza.  </a:t>
            </a:r>
          </a:p>
          <a:p>
            <a:endParaRPr lang="en-US">
              <a:latin typeface="Arial"/>
              <a:cs typeface="Arial"/>
            </a:endParaRPr>
          </a:p>
          <a:p>
            <a:r>
              <a:rPr lang="es-419">
                <a:latin typeface="Arial"/>
                <a:cs typeface="Arial"/>
              </a:rPr>
              <a:t>Si solo son dos personas en su grupo, no se preocupen, pueden omitir el rol de observador.  </a:t>
            </a:r>
          </a:p>
          <a:p>
            <a:endParaRPr lang="en-US">
              <a:latin typeface="Arial"/>
              <a:cs typeface="Arial"/>
            </a:endParaRPr>
          </a:p>
          <a:p>
            <a:r>
              <a:rPr lang="es-419">
                <a:latin typeface="Arial"/>
                <a:cs typeface="Arial"/>
              </a:rPr>
              <a:t>Empecemos.  </a:t>
            </a:r>
          </a:p>
        </p:txBody>
      </p:sp>
      <p:sp>
        <p:nvSpPr>
          <p:cNvPr id="4" name="Slide Number Placeholder 3"/>
          <p:cNvSpPr>
            <a:spLocks noGrp="1"/>
          </p:cNvSpPr>
          <p:nvPr>
            <p:ph type="sldNum" sz="quarter" idx="5"/>
          </p:nvPr>
        </p:nvSpPr>
        <p:spPr/>
        <p:txBody>
          <a:bodyPr/>
          <a:lstStyle/>
          <a:p>
            <a:fld id="{A1E75C25-C22B-D14A-8C88-D3C1CFA09A77}" type="slidenum">
              <a:rPr lang="en-US" smtClean="0"/>
              <a:pPr/>
              <a:t>32</a:t>
            </a:fld>
            <a:endParaRPr lang="en-US"/>
          </a:p>
        </p:txBody>
      </p:sp>
    </p:spTree>
    <p:extLst>
      <p:ext uri="{BB962C8B-B14F-4D97-AF65-F5344CB8AC3E}">
        <p14:creationId xmlns:p14="http://schemas.microsoft.com/office/powerpoint/2010/main" val="34669461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14E2C7-19E8-FFCC-C01C-BC5076DC5D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B4C27E-FFA1-080E-0350-20367E93B0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C769B5-6B67-7CE8-E37E-1E31B8E2761D}"/>
              </a:ext>
            </a:extLst>
          </p:cNvPr>
          <p:cNvSpPr>
            <a:spLocks noGrp="1"/>
          </p:cNvSpPr>
          <p:nvPr>
            <p:ph type="body" idx="1"/>
          </p:nvPr>
        </p:nvSpPr>
        <p:spPr/>
        <p:txBody>
          <a:bodyPr/>
          <a:lstStyle/>
          <a:p>
            <a:r>
              <a:rPr lang="es-419">
                <a:latin typeface="Arial"/>
                <a:cs typeface="Arial"/>
              </a:rPr>
              <a:t>Esta actividad de enseñar lo aprendido se centrará en describir las fechas de los hitos y las tres métricas que componen el objetivo 7-1-7.  </a:t>
            </a:r>
          </a:p>
        </p:txBody>
      </p:sp>
      <p:sp>
        <p:nvSpPr>
          <p:cNvPr id="4" name="Slide Number Placeholder 3">
            <a:extLst>
              <a:ext uri="{FF2B5EF4-FFF2-40B4-BE49-F238E27FC236}">
                <a16:creationId xmlns:a16="http://schemas.microsoft.com/office/drawing/2014/main" id="{8C0DCE81-369F-03D5-F6A4-F9F1EC436294}"/>
              </a:ext>
            </a:extLst>
          </p:cNvPr>
          <p:cNvSpPr>
            <a:spLocks noGrp="1"/>
          </p:cNvSpPr>
          <p:nvPr>
            <p:ph type="sldNum" sz="quarter" idx="5"/>
          </p:nvPr>
        </p:nvSpPr>
        <p:spPr/>
        <p:txBody>
          <a:bodyPr/>
          <a:lstStyle/>
          <a:p>
            <a:fld id="{A1E75C25-C22B-D14A-8C88-D3C1CFA09A77}" type="slidenum">
              <a:rPr lang="en-US" smtClean="0"/>
              <a:pPr/>
              <a:t>33</a:t>
            </a:fld>
            <a:endParaRPr lang="en-US"/>
          </a:p>
        </p:txBody>
      </p:sp>
    </p:spTree>
    <p:extLst>
      <p:ext uri="{BB962C8B-B14F-4D97-AF65-F5344CB8AC3E}">
        <p14:creationId xmlns:p14="http://schemas.microsoft.com/office/powerpoint/2010/main" val="36356937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0A53E-16C1-81F9-853F-DA7642D110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3BD3CF-880D-EEEF-2050-220B609D1E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5819B0-5B44-340C-007F-6396398F8674}"/>
              </a:ext>
            </a:extLst>
          </p:cNvPr>
          <p:cNvSpPr>
            <a:spLocks noGrp="1"/>
          </p:cNvSpPr>
          <p:nvPr>
            <p:ph type="body" idx="1"/>
          </p:nvPr>
        </p:nvSpPr>
        <p:spPr/>
        <p:txBody>
          <a:bodyPr/>
          <a:lstStyle/>
          <a:p>
            <a:r>
              <a:rPr lang="es-419">
                <a:latin typeface="Arial"/>
                <a:cs typeface="Arial"/>
              </a:rPr>
              <a:t>Vamos a seguir las instrucciones que expliqué para estas actividades de enseñanza de lo aprendido. En sus grupos pequeños, asignen los roles iniciales de facilitador, participante difícil y observador.  </a:t>
            </a:r>
          </a:p>
          <a:p>
            <a:endParaRPr lang="en-US">
              <a:latin typeface="Arial"/>
              <a:cs typeface="Arial"/>
            </a:endParaRPr>
          </a:p>
          <a:p>
            <a:r>
              <a:rPr lang="es-419">
                <a:latin typeface="Arial"/>
                <a:cs typeface="Arial"/>
              </a:rPr>
              <a:t>Enseñarán lo aprendido a partir de la diapositiva que muestra las tres métricas que componen el objetivo 7-1-7, con las fechas clave de los hitos.  </a:t>
            </a:r>
          </a:p>
          <a:p>
            <a:endParaRPr lang="en-US">
              <a:latin typeface="Arial"/>
              <a:cs typeface="Arial"/>
            </a:endParaRPr>
          </a:p>
          <a:p>
            <a:r>
              <a:rPr lang="es-419">
                <a:latin typeface="Arial"/>
                <a:cs typeface="Arial"/>
              </a:rPr>
              <a:t>Para este escenario, el tipo de participante difícil será un resistente. Recuerden, eso significa alguien que se resiste al cambio, como no estar convencido de que el 7-1-7 es un enfoque útil.  </a:t>
            </a:r>
          </a:p>
          <a:p>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a:latin typeface="Arial"/>
                <a:cs typeface="Arial"/>
              </a:rPr>
              <a:t>El facilitador enseñará la diapositiva durante 1-2 minutos, y el participante difícil hará 1-2 preguntas después de las cuales el facilitador tratará de responder, en este caso como un resistente. Para el facilitador, recuerden explicar la diapositiva, no solo leerla.  </a:t>
            </a:r>
          </a:p>
          <a:p>
            <a:endParaRPr lang="en-US">
              <a:latin typeface="Arial"/>
              <a:cs typeface="Arial"/>
            </a:endParaRPr>
          </a:p>
          <a:p>
            <a:r>
              <a:rPr lang="es-419">
                <a:latin typeface="Arial"/>
                <a:cs typeface="Arial"/>
              </a:rPr>
              <a:t>En total, la ronda debe tomar unos 3 minutos. Tenga en cuenta que el observador observará por ahora, y proporcionará comentarios más adelante durante el debate en grupo.  </a:t>
            </a:r>
          </a:p>
          <a:p>
            <a:endParaRPr lang="en-US">
              <a:latin typeface="Arial"/>
              <a:cs typeface="Arial"/>
            </a:endParaRPr>
          </a:p>
          <a:p>
            <a:r>
              <a:rPr lang="es-419">
                <a:latin typeface="Arial"/>
                <a:cs typeface="Arial"/>
              </a:rPr>
              <a:t>Entonces todos rotarán roles y repetirán. Esto debería darles tiempo a los tres miembros del grupo para interpretar cada papel de esta diapositiva durante un total de unos 10 minutos.  </a:t>
            </a:r>
          </a:p>
          <a:p>
            <a:endParaRPr lang="en-US">
              <a:latin typeface="Arial"/>
              <a:cs typeface="Arial"/>
            </a:endParaRPr>
          </a:p>
          <a:p>
            <a:r>
              <a:rPr lang="es-419">
                <a:latin typeface="Arial"/>
                <a:cs typeface="Arial"/>
              </a:rPr>
              <a:t>A continuación, debatiremos 5 minutos en sus grupos, seguido de una sesión plenaria de 5 minutos.  </a:t>
            </a:r>
          </a:p>
          <a:p>
            <a:endParaRPr lang="en-US">
              <a:latin typeface="Arial"/>
              <a:cs typeface="Arial"/>
            </a:endParaRPr>
          </a:p>
          <a:p>
            <a:r>
              <a:rPr lang="es-419" i="1">
                <a:latin typeface="Arial"/>
                <a:cs typeface="Arial"/>
              </a:rPr>
              <a:t>[Nota al moderador: vaya a la siguiente diapositiva y luego deténgase en esta durante 10 minutos].  </a:t>
            </a:r>
          </a:p>
          <a:p>
            <a:endParaRPr lang="en-US">
              <a:latin typeface="Arial"/>
              <a:cs typeface="Arial"/>
            </a:endParaRPr>
          </a:p>
        </p:txBody>
      </p:sp>
      <p:sp>
        <p:nvSpPr>
          <p:cNvPr id="4" name="Slide Number Placeholder 3">
            <a:extLst>
              <a:ext uri="{FF2B5EF4-FFF2-40B4-BE49-F238E27FC236}">
                <a16:creationId xmlns:a16="http://schemas.microsoft.com/office/drawing/2014/main" id="{3D1D24C7-8899-AA08-5605-1DBF67E0F146}"/>
              </a:ext>
            </a:extLst>
          </p:cNvPr>
          <p:cNvSpPr>
            <a:spLocks noGrp="1"/>
          </p:cNvSpPr>
          <p:nvPr>
            <p:ph type="sldNum" sz="quarter" idx="5"/>
          </p:nvPr>
        </p:nvSpPr>
        <p:spPr/>
        <p:txBody>
          <a:bodyPr/>
          <a:lstStyle/>
          <a:p>
            <a:fld id="{A1E75C25-C22B-D14A-8C88-D3C1CFA09A77}" type="slidenum">
              <a:rPr lang="en-US" smtClean="0"/>
              <a:pPr/>
              <a:t>34</a:t>
            </a:fld>
            <a:endParaRPr lang="en-US"/>
          </a:p>
        </p:txBody>
      </p:sp>
    </p:spTree>
    <p:extLst>
      <p:ext uri="{BB962C8B-B14F-4D97-AF65-F5344CB8AC3E}">
        <p14:creationId xmlns:p14="http://schemas.microsoft.com/office/powerpoint/2010/main" val="13909673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s-419" b="0" i="0">
                <a:latin typeface="Arial"/>
                <a:cs typeface="Arial"/>
              </a:rPr>
              <a:t>Empecemos. Tienen 10 minutos,</a:t>
            </a:r>
            <a:r>
              <a:rPr lang="es-419">
                <a:latin typeface="Arial"/>
                <a:cs typeface="Arial"/>
              </a:rPr>
              <a:t> </a:t>
            </a:r>
            <a:r>
              <a:rPr lang="es-419" b="0" i="0">
                <a:latin typeface="Arial"/>
                <a:cs typeface="Arial"/>
              </a:rPr>
              <a:t>recuerden que tienen que rotar para que cada uno de ustedes tenga la oportunidad de enseñar la diapositiva.  </a:t>
            </a:r>
          </a:p>
          <a:p>
            <a:pPr>
              <a:defRPr/>
            </a:pPr>
            <a:endParaRPr lang="en-US" b="0" i="0" kern="1200">
              <a:latin typeface="Arial"/>
              <a:cs typeface="Arial"/>
            </a:endParaRPr>
          </a:p>
          <a:p>
            <a:pPr>
              <a:defRPr/>
            </a:pPr>
            <a:r>
              <a:rPr lang="es-419" b="0" i="1">
                <a:latin typeface="Arial"/>
                <a:cs typeface="Arial"/>
              </a:rPr>
              <a:t>[Nota al moderador: al cabo de 10 minutos, llame la atención de todos y pase a la siguiente diapositiva. Tendrán un debate en grupo pequeño</a:t>
            </a:r>
            <a:r>
              <a:rPr lang="es-419" i="1">
                <a:latin typeface="Arial"/>
                <a:cs typeface="Arial"/>
              </a:rPr>
              <a:t>].</a:t>
            </a:r>
            <a:r>
              <a:rPr lang="es-419" b="0" i="1">
                <a:latin typeface="Arial"/>
                <a:cs typeface="Arial"/>
              </a:rPr>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79A4D4-9025-3946-9B5A-85AEB1B10EC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518521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3F654-B8C3-5FCE-8E2D-5387E8920E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155E6E-08FA-808B-338C-51E3D8D6D0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D20286-56B5-17C5-ABF6-751291E83B55}"/>
              </a:ext>
            </a:extLst>
          </p:cNvPr>
          <p:cNvSpPr>
            <a:spLocks noGrp="1"/>
          </p:cNvSpPr>
          <p:nvPr>
            <p:ph type="body" idx="1"/>
          </p:nvPr>
        </p:nvSpPr>
        <p:spPr/>
        <p:txBody>
          <a:bodyPr/>
          <a:lstStyle/>
          <a:p>
            <a:r>
              <a:rPr lang="es-419">
                <a:latin typeface="Arial"/>
                <a:cs typeface="Arial"/>
              </a:rPr>
              <a:t>Ahora, en sus grupos, queremos que debatan el juego de roles que acaban de hacer. Algunas preguntas de debate son:</a:t>
            </a:r>
          </a:p>
          <a:p>
            <a:endParaRPr lang="en-US">
              <a:latin typeface="Arial"/>
              <a:cs typeface="Arial"/>
            </a:endParaRPr>
          </a:p>
          <a:p>
            <a:pPr marL="628650" lvl="1" indent="-171450">
              <a:buFont typeface="Arial" panose="020B0604020202020204" pitchFamily="34" charset="0"/>
              <a:buChar char="•"/>
            </a:pPr>
            <a:r>
              <a:rPr lang="es-419" sz="1200">
                <a:latin typeface="Arial"/>
                <a:cs typeface="Arial"/>
              </a:rPr>
              <a:t>¿Qué comentarios tiene el observador?</a:t>
            </a:r>
          </a:p>
          <a:p>
            <a:pPr marL="628650" lvl="1" indent="-171450">
              <a:buFont typeface="Arial" panose="020B0604020202020204" pitchFamily="34" charset="0"/>
              <a:buChar char="•"/>
            </a:pPr>
            <a:r>
              <a:rPr lang="es-419" sz="1200">
                <a:latin typeface="Arial"/>
                <a:cs typeface="Arial"/>
              </a:rPr>
              <a:t>¿Qué funcionó bien en el juego de roles?</a:t>
            </a:r>
          </a:p>
          <a:p>
            <a:pPr marL="628650" lvl="1" indent="-171450">
              <a:buFont typeface="Arial" panose="020B0604020202020204" pitchFamily="34" charset="0"/>
              <a:buChar char="•"/>
            </a:pPr>
            <a:r>
              <a:rPr lang="es-419" sz="1200">
                <a:latin typeface="Arial"/>
                <a:cs typeface="Arial"/>
              </a:rPr>
              <a:t>¿Qué preguntas creen que los participantes podrían hacer sobre el tema?</a:t>
            </a:r>
          </a:p>
          <a:p>
            <a:endParaRPr lang="en-US">
              <a:latin typeface="Arial"/>
              <a:cs typeface="Arial"/>
            </a:endParaRPr>
          </a:p>
          <a:p>
            <a:r>
              <a:rPr lang="es-419">
                <a:latin typeface="Arial"/>
                <a:cs typeface="Arial"/>
              </a:rPr>
              <a:t>Si tienen alguna pregunta sobre 7-1-7 que no están seguros de cómo responder, agréguela a la lista de preguntas pendientes.  </a:t>
            </a:r>
          </a:p>
          <a:p>
            <a:endParaRPr lang="en-US">
              <a:latin typeface="Arial"/>
              <a:cs typeface="Arial"/>
            </a:endParaRPr>
          </a:p>
          <a:p>
            <a:r>
              <a:rPr lang="es-419">
                <a:latin typeface="Arial"/>
                <a:cs typeface="Arial"/>
              </a:rPr>
              <a:t>Adelante, hablen en su grupo.  Tendrán 5 minutos, después de los cuales tendremos un debate plenario sobre este escenario de enseñanza de lo aprendido.  </a:t>
            </a:r>
          </a:p>
          <a:p>
            <a:endParaRPr lang="en-US">
              <a:latin typeface="Arial"/>
              <a:cs typeface="Arial"/>
            </a:endParaRPr>
          </a:p>
          <a:p>
            <a:pPr>
              <a:defRPr/>
            </a:pPr>
            <a:r>
              <a:rPr lang="es-419" b="0" i="1">
                <a:latin typeface="Arial"/>
                <a:cs typeface="Arial"/>
              </a:rPr>
              <a:t>[Nota al moderador: al cabo de 5 minutos, llame la atención de todos y pase a la siguiente diapositiva. Ahora facilitará un debate en sesión plenaria</a:t>
            </a:r>
            <a:r>
              <a:rPr lang="es-419" i="1">
                <a:latin typeface="Arial"/>
                <a:cs typeface="Arial"/>
              </a:rPr>
              <a:t>].</a:t>
            </a:r>
            <a:r>
              <a:rPr lang="es-419" b="0" i="1">
                <a:latin typeface="Arial"/>
                <a:cs typeface="Arial"/>
              </a:rPr>
              <a:t> </a:t>
            </a:r>
          </a:p>
        </p:txBody>
      </p:sp>
      <p:sp>
        <p:nvSpPr>
          <p:cNvPr id="4" name="Slide Number Placeholder 3">
            <a:extLst>
              <a:ext uri="{FF2B5EF4-FFF2-40B4-BE49-F238E27FC236}">
                <a16:creationId xmlns:a16="http://schemas.microsoft.com/office/drawing/2014/main" id="{299E2269-9100-06EF-2F6E-1C2052D4C222}"/>
              </a:ext>
            </a:extLst>
          </p:cNvPr>
          <p:cNvSpPr>
            <a:spLocks noGrp="1"/>
          </p:cNvSpPr>
          <p:nvPr>
            <p:ph type="sldNum" sz="quarter" idx="5"/>
          </p:nvPr>
        </p:nvSpPr>
        <p:spPr/>
        <p:txBody>
          <a:bodyPr/>
          <a:lstStyle/>
          <a:p>
            <a:fld id="{A1E75C25-C22B-D14A-8C88-D3C1CFA09A77}" type="slidenum">
              <a:rPr lang="en-US" smtClean="0"/>
              <a:pPr/>
              <a:t>36</a:t>
            </a:fld>
            <a:endParaRPr lang="en-US"/>
          </a:p>
        </p:txBody>
      </p:sp>
    </p:spTree>
    <p:extLst>
      <p:ext uri="{BB962C8B-B14F-4D97-AF65-F5344CB8AC3E}">
        <p14:creationId xmlns:p14="http://schemas.microsoft.com/office/powerpoint/2010/main" val="32617066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EF418-97AE-B68D-0BEE-2D3133588D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99770-621A-85FB-5A1E-101CD129B0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895432-5CA0-E604-B6BB-A298E6126A10}"/>
              </a:ext>
            </a:extLst>
          </p:cNvPr>
          <p:cNvSpPr>
            <a:spLocks noGrp="1"/>
          </p:cNvSpPr>
          <p:nvPr>
            <p:ph type="body" idx="1"/>
          </p:nvPr>
        </p:nvSpPr>
        <p:spPr/>
        <p:txBody>
          <a:bodyPr/>
          <a:lstStyle/>
          <a:p>
            <a:r>
              <a:rPr lang="es-419" i="1">
                <a:latin typeface="Arial"/>
                <a:cs typeface="Arial"/>
              </a:rPr>
              <a:t>[Nota al moderador: anime a los participantes a ofrecer respuestas voluntarias. Si la sala es tranquila, seleccione gentilmente a 1 o 2 participantes para compartir sus puntos de vista y comenzar el debate. Tienen 5 minutos para esta sesión].</a:t>
            </a:r>
          </a:p>
          <a:p>
            <a:endParaRPr lang="en-US">
              <a:latin typeface="Arial"/>
              <a:cs typeface="Arial"/>
            </a:endParaRPr>
          </a:p>
          <a:p>
            <a:r>
              <a:rPr lang="es-419">
                <a:latin typeface="Arial"/>
                <a:cs typeface="Arial"/>
              </a:rPr>
              <a:t>Genial, ahora vamos a discutir este escenario juntos.</a:t>
            </a:r>
          </a:p>
          <a:p>
            <a:endParaRPr lang="en-US">
              <a:latin typeface="Arial"/>
              <a:cs typeface="Arial"/>
            </a:endParaRPr>
          </a:p>
          <a:p>
            <a:r>
              <a:rPr lang="es-419">
                <a:latin typeface="Arial"/>
                <a:cs typeface="Arial"/>
              </a:rPr>
              <a:t>Algunas preguntas a considerar son las siguientes:</a:t>
            </a:r>
          </a:p>
          <a:p>
            <a:pPr marL="171450" indent="-171450">
              <a:buFont typeface="Arial" panose="020B0604020202020204" pitchFamily="34" charset="0"/>
              <a:buChar char="•"/>
            </a:pPr>
            <a:r>
              <a:rPr lang="es-419" sz="1200">
                <a:latin typeface="Arial"/>
                <a:cs typeface="Arial"/>
              </a:rPr>
              <a:t>¿Qué salió bien?</a:t>
            </a:r>
          </a:p>
          <a:p>
            <a:pPr marL="171450" indent="-171450">
              <a:buFont typeface="Arial" panose="020B0604020202020204" pitchFamily="34" charset="0"/>
              <a:buChar char="•"/>
            </a:pPr>
            <a:r>
              <a:rPr lang="es-419" sz="1200">
                <a:latin typeface="Arial"/>
                <a:cs typeface="Arial"/>
              </a:rPr>
              <a:t>¿Qué fue un reto?</a:t>
            </a:r>
          </a:p>
          <a:p>
            <a:pPr marL="171450" indent="-171450">
              <a:buFont typeface="Arial" panose="020B0604020202020204" pitchFamily="34" charset="0"/>
              <a:buChar char="•"/>
            </a:pPr>
            <a:r>
              <a:rPr lang="es-419" sz="1200">
                <a:latin typeface="Arial"/>
                <a:cs typeface="Arial"/>
              </a:rPr>
              <a:t>¿Qué preguntas les surgieron?</a:t>
            </a:r>
          </a:p>
          <a:p>
            <a:endParaRPr lang="en-US">
              <a:latin typeface="Arial"/>
              <a:cs typeface="Arial"/>
            </a:endParaRPr>
          </a:p>
          <a:p>
            <a:r>
              <a:rPr lang="es-419" i="1">
                <a:latin typeface="Arial"/>
                <a:cs typeface="Arial"/>
              </a:rPr>
              <a:t>[Nota al moderador: después de 5 minutos, pase a la siguiente diapositiva].</a:t>
            </a:r>
          </a:p>
        </p:txBody>
      </p:sp>
      <p:sp>
        <p:nvSpPr>
          <p:cNvPr id="4" name="Slide Number Placeholder 3">
            <a:extLst>
              <a:ext uri="{FF2B5EF4-FFF2-40B4-BE49-F238E27FC236}">
                <a16:creationId xmlns:a16="http://schemas.microsoft.com/office/drawing/2014/main" id="{D3C22753-81F2-02B8-A679-719BEA909A6A}"/>
              </a:ext>
            </a:extLst>
          </p:cNvPr>
          <p:cNvSpPr>
            <a:spLocks noGrp="1"/>
          </p:cNvSpPr>
          <p:nvPr>
            <p:ph type="sldNum" sz="quarter" idx="5"/>
          </p:nvPr>
        </p:nvSpPr>
        <p:spPr/>
        <p:txBody>
          <a:bodyPr/>
          <a:lstStyle/>
          <a:p>
            <a:fld id="{A1E75C25-C22B-D14A-8C88-D3C1CFA09A77}" type="slidenum">
              <a:rPr lang="en-US" smtClean="0"/>
              <a:pPr/>
              <a:t>37</a:t>
            </a:fld>
            <a:endParaRPr lang="en-US"/>
          </a:p>
        </p:txBody>
      </p:sp>
    </p:spTree>
    <p:extLst>
      <p:ext uri="{BB962C8B-B14F-4D97-AF65-F5344CB8AC3E}">
        <p14:creationId xmlns:p14="http://schemas.microsoft.com/office/powerpoint/2010/main" val="32389248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a:t>Esta actividad de enseñar lo aprendido se centrará en describir los principios básicos para la adopción y el uso efectivos del 7-1-7.  </a:t>
            </a:r>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38</a:t>
            </a:fld>
            <a:endParaRPr lang="en-US"/>
          </a:p>
        </p:txBody>
      </p:sp>
    </p:spTree>
    <p:extLst>
      <p:ext uri="{BB962C8B-B14F-4D97-AF65-F5344CB8AC3E}">
        <p14:creationId xmlns:p14="http://schemas.microsoft.com/office/powerpoint/2010/main" val="12500652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a:latin typeface="Arial"/>
                <a:cs typeface="Arial"/>
              </a:rPr>
              <a:t>Vamos a seguir las instrucciones que expliqué para estas actividades de enseñanza de lo aprendido.  En sus grupos pequeños, asignen los roles iniciales de facilitador, participante difícil y observador.  </a:t>
            </a:r>
          </a:p>
          <a:p>
            <a:endParaRPr lang="en-US">
              <a:latin typeface="Arial"/>
              <a:cs typeface="Arial"/>
            </a:endParaRPr>
          </a:p>
          <a:p>
            <a:r>
              <a:rPr lang="es-419">
                <a:latin typeface="Arial"/>
                <a:cs typeface="Arial"/>
              </a:rPr>
              <a:t>Enseñarán lo aprendido de la diapositiva de los seis principios básicos de 7-1-7.  </a:t>
            </a:r>
          </a:p>
          <a:p>
            <a:endParaRPr lang="en-US">
              <a:latin typeface="Arial"/>
              <a:cs typeface="Arial"/>
            </a:endParaRPr>
          </a:p>
          <a:p>
            <a:r>
              <a:rPr lang="es-419">
                <a:latin typeface="Arial"/>
                <a:cs typeface="Arial"/>
              </a:rPr>
              <a:t>Para este escenario, el tipo de participante difícil será un resistente. Recuerden, eso significa alguien que se resiste al cambio, como no estar convencido de que el 7-1-7 es un enfoque útil.  </a:t>
            </a:r>
          </a:p>
          <a:p>
            <a:endParaRPr lang="en-US">
              <a:latin typeface="Arial"/>
              <a:cs typeface="Arial"/>
            </a:endParaRPr>
          </a:p>
          <a:p>
            <a:r>
              <a:rPr lang="es-419">
                <a:latin typeface="Arial"/>
                <a:cs typeface="Arial"/>
              </a:rPr>
              <a:t>El facilitador enseñará la diapositiva durante 1-2 minutos, y el participante difícil hará 1-2 preguntas después de las cuales el facilitador tratará de responder, en este caso como un resistente. Para el facilitador, recuerden explicar la diapositiva, no solo leerla.  </a:t>
            </a:r>
          </a:p>
          <a:p>
            <a:endParaRPr lang="en-US">
              <a:latin typeface="Arial"/>
              <a:cs typeface="Arial"/>
            </a:endParaRPr>
          </a:p>
          <a:p>
            <a:r>
              <a:rPr lang="es-419">
                <a:latin typeface="Arial"/>
                <a:cs typeface="Arial"/>
              </a:rPr>
              <a:t>En total, la ronda debe tomar unos 3 minutos. Tenga en cuenta que el observador observará por ahora, y proporcionará comentarios más adelante durante el debate en grupo.  </a:t>
            </a:r>
          </a:p>
          <a:p>
            <a:endParaRPr lang="en-US">
              <a:latin typeface="Arial"/>
              <a:cs typeface="Arial"/>
            </a:endParaRPr>
          </a:p>
          <a:p>
            <a:r>
              <a:rPr lang="es-419">
                <a:latin typeface="Arial"/>
                <a:cs typeface="Arial"/>
              </a:rPr>
              <a:t>Entonces todos rotarán roles y repetirán. Esto debería darles tiempo a los tres miembros del grupo para interpretar cada papel de esta diapositiva durante un total de unos 10 minutos.  </a:t>
            </a:r>
          </a:p>
          <a:p>
            <a:endParaRPr lang="en-US">
              <a:latin typeface="Arial"/>
              <a:cs typeface="Arial"/>
            </a:endParaRPr>
          </a:p>
          <a:p>
            <a:r>
              <a:rPr lang="es-419">
                <a:latin typeface="Arial"/>
                <a:cs typeface="Arial"/>
              </a:rPr>
              <a:t>A continuación, debatiremos 5 minutos en sus grupos, seguido de una sesión plenaria de 5 minutos.  </a:t>
            </a:r>
          </a:p>
          <a:p>
            <a:endParaRPr lang="en-US">
              <a:latin typeface="Arial"/>
              <a:cs typeface="Arial"/>
            </a:endParaRPr>
          </a:p>
          <a:p>
            <a:r>
              <a:rPr lang="es-419" i="1">
                <a:latin typeface="Arial"/>
                <a:cs typeface="Arial"/>
              </a:rPr>
              <a:t>[Nota al moderador: vaya a la siguiente diapositiva y luego deténgase en esta durante 10 minutos].  </a:t>
            </a:r>
          </a:p>
          <a:p>
            <a:endParaRPr lang="en-US">
              <a:latin typeface="Arial"/>
              <a:cs typeface="Arial"/>
            </a:endParaRPr>
          </a:p>
          <a:p>
            <a:endParaRPr lang="en-US">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39</a:t>
            </a:fld>
            <a:endParaRPr lang="en-US"/>
          </a:p>
        </p:txBody>
      </p:sp>
    </p:spTree>
    <p:extLst>
      <p:ext uri="{BB962C8B-B14F-4D97-AF65-F5344CB8AC3E}">
        <p14:creationId xmlns:p14="http://schemas.microsoft.com/office/powerpoint/2010/main" val="1873070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[Nota al moderador: siéntase libre de revisar para la audiencia que espera. Asigne unos 3 a 5 minutos para esta actividad para romper el hielo en sus grupos pequeños].  </a:t>
            </a:r>
          </a:p>
          <a:p>
            <a:endParaRPr lang="en-US"/>
          </a:p>
          <a:p>
            <a:r>
              <a:rPr lang="es-419">
                <a:latin typeface="Arial"/>
                <a:cs typeface="Arial"/>
              </a:rPr>
              <a:t>Todos se reúnen rápidamente en grupos de 2 o 3 personas. A uno de ustedes se le ocurrirán tres datos sobre sí mismo, dos que son verdaderos y uno que no lo es. Las otras personas tendrán que adivinar cuál no es verdad.  </a:t>
            </a:r>
          </a:p>
          <a:p>
            <a:endParaRPr lang="en-US"/>
          </a:p>
          <a:p>
            <a:r>
              <a:rPr lang="es-419">
                <a:latin typeface="Arial"/>
                <a:cs typeface="Arial"/>
              </a:rPr>
              <a:t>Luego repitan esto con la siguiente persona. Los llamaré en unos minutos y luego comenzaremos con el taller.</a:t>
            </a:r>
          </a:p>
          <a:p>
            <a:endParaRPr lang="en-US"/>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4</a:t>
            </a:fld>
            <a:endParaRPr lang="en-US"/>
          </a:p>
        </p:txBody>
      </p:sp>
    </p:spTree>
    <p:extLst>
      <p:ext uri="{BB962C8B-B14F-4D97-AF65-F5344CB8AC3E}">
        <p14:creationId xmlns:p14="http://schemas.microsoft.com/office/powerpoint/2010/main" val="37556681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b="0" i="0">
                <a:latin typeface="Arial"/>
                <a:cs typeface="Arial"/>
              </a:rPr>
              <a:t>Empecemos.  Tienen 10 minutos, recuerden que tienen que rotar para que cada uno de ustedes tenga la oportunidad de enseñar la diapositiva.  </a:t>
            </a:r>
          </a:p>
          <a:p>
            <a:endParaRPr lang="en-US">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i="1">
                <a:latin typeface="Arial"/>
                <a:cs typeface="Arial"/>
              </a:rPr>
              <a:t>[Nota al moderador: al cabo de 10 minutos, llame la atención de todos y pase a la siguiente diapositiva. Tendrán un debate en grupo pequeño</a:t>
            </a:r>
            <a:r>
              <a:rPr lang="es-419" i="1">
                <a:latin typeface="Arial"/>
                <a:cs typeface="Arial"/>
              </a:rPr>
              <a:t>].</a:t>
            </a:r>
            <a:r>
              <a:rPr lang="es-419" b="0" i="1">
                <a:latin typeface="Arial"/>
                <a:cs typeface="Arial"/>
              </a:rPr>
              <a:t> </a:t>
            </a:r>
          </a:p>
          <a:p>
            <a:endParaRPr lang="en-US">
              <a:cs typeface="Aria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37438F-75B9-CE47-A443-EDC2A59B84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66983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C6D93F-F920-7426-E34E-934382DE9F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011A97-2A2E-90A1-6935-BDC427A391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0F1158-68DB-AA64-3F8F-0220B58CE65A}"/>
              </a:ext>
            </a:extLst>
          </p:cNvPr>
          <p:cNvSpPr>
            <a:spLocks noGrp="1"/>
          </p:cNvSpPr>
          <p:nvPr>
            <p:ph type="body" idx="1"/>
          </p:nvPr>
        </p:nvSpPr>
        <p:spPr/>
        <p:txBody>
          <a:bodyPr/>
          <a:lstStyle/>
          <a:p>
            <a:endParaRPr lang="en-US">
              <a:latin typeface="Arial"/>
              <a:cs typeface="Arial"/>
            </a:endParaRPr>
          </a:p>
          <a:p>
            <a:r>
              <a:rPr lang="es-419">
                <a:latin typeface="Arial"/>
                <a:cs typeface="Arial"/>
              </a:rPr>
              <a:t>Ahora, en sus grupos, queremos que debatan el juego de roles que acaban de hacer.  Algunas preguntas de debate son:</a:t>
            </a:r>
          </a:p>
          <a:p>
            <a:endParaRPr lang="en-US">
              <a:latin typeface="Arial"/>
              <a:cs typeface="Arial"/>
            </a:endParaRPr>
          </a:p>
          <a:p>
            <a:pPr marL="628650" lvl="1" indent="-171450">
              <a:buFont typeface="Arial" panose="020B0604020202020204" pitchFamily="34" charset="0"/>
              <a:buChar char="•"/>
            </a:pPr>
            <a:r>
              <a:rPr lang="es-419" sz="1200">
                <a:latin typeface="Arial"/>
                <a:cs typeface="Arial"/>
              </a:rPr>
              <a:t>¿Qué comentarios tiene el observador?</a:t>
            </a:r>
          </a:p>
          <a:p>
            <a:pPr marL="628650" lvl="1" indent="-171450">
              <a:buFont typeface="Arial" panose="020B0604020202020204" pitchFamily="34" charset="0"/>
              <a:buChar char="•"/>
            </a:pPr>
            <a:r>
              <a:rPr lang="es-419" sz="1200">
                <a:latin typeface="Arial"/>
                <a:cs typeface="Arial"/>
              </a:rPr>
              <a:t>¿Qué funcionó bien en el juego de roles?</a:t>
            </a:r>
          </a:p>
          <a:p>
            <a:pPr marL="628650" lvl="1" indent="-171450">
              <a:buFont typeface="Arial" panose="020B0604020202020204" pitchFamily="34" charset="0"/>
              <a:buChar char="•"/>
            </a:pPr>
            <a:r>
              <a:rPr lang="es-419" sz="1200">
                <a:latin typeface="Arial"/>
                <a:cs typeface="Arial"/>
              </a:rPr>
              <a:t>¿Qué preguntas creen que los participantes podrían hacer sobre el tema?</a:t>
            </a:r>
          </a:p>
          <a:p>
            <a:endParaRPr lang="en-US">
              <a:latin typeface="Arial"/>
              <a:cs typeface="Arial"/>
            </a:endParaRPr>
          </a:p>
          <a:p>
            <a:r>
              <a:rPr lang="es-419">
                <a:latin typeface="Arial"/>
                <a:cs typeface="Arial"/>
              </a:rPr>
              <a:t>Si tienen alguna pregunta sobre 7-1-7 que no están seguros de cómo responder, agréguela a la lista de preguntas pendientes.  </a:t>
            </a:r>
          </a:p>
          <a:p>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i="1">
                <a:latin typeface="Arial"/>
                <a:cs typeface="Arial"/>
              </a:rPr>
              <a:t>[Nota al moderador: al cabo de 5 minutos, llame la atención de todos y pase a la siguiente diapositiva. Ahora facilitará un debate en sesión plenaria].  </a:t>
            </a:r>
          </a:p>
          <a:p>
            <a:endParaRPr lang="en-US">
              <a:latin typeface="Arial"/>
              <a:cs typeface="Arial"/>
            </a:endParaRPr>
          </a:p>
        </p:txBody>
      </p:sp>
      <p:sp>
        <p:nvSpPr>
          <p:cNvPr id="4" name="Slide Number Placeholder 3">
            <a:extLst>
              <a:ext uri="{FF2B5EF4-FFF2-40B4-BE49-F238E27FC236}">
                <a16:creationId xmlns:a16="http://schemas.microsoft.com/office/drawing/2014/main" id="{E12C1CA5-1DC8-AA4E-2952-86C3E52E8E07}"/>
              </a:ext>
            </a:extLst>
          </p:cNvPr>
          <p:cNvSpPr>
            <a:spLocks noGrp="1"/>
          </p:cNvSpPr>
          <p:nvPr>
            <p:ph type="sldNum" sz="quarter" idx="5"/>
          </p:nvPr>
        </p:nvSpPr>
        <p:spPr/>
        <p:txBody>
          <a:bodyPr/>
          <a:lstStyle/>
          <a:p>
            <a:fld id="{A1E75C25-C22B-D14A-8C88-D3C1CFA09A77}" type="slidenum">
              <a:rPr lang="en-US" smtClean="0"/>
              <a:pPr/>
              <a:t>41</a:t>
            </a:fld>
            <a:endParaRPr lang="en-US"/>
          </a:p>
        </p:txBody>
      </p:sp>
    </p:spTree>
    <p:extLst>
      <p:ext uri="{BB962C8B-B14F-4D97-AF65-F5344CB8AC3E}">
        <p14:creationId xmlns:p14="http://schemas.microsoft.com/office/powerpoint/2010/main" val="22969175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D774D-6664-D432-675C-6FB22B9119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DB51BE-2E4A-F4DA-7091-57CECE06A2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6883CD-890E-9494-2C6F-E249F83A3593}"/>
              </a:ext>
            </a:extLst>
          </p:cNvPr>
          <p:cNvSpPr>
            <a:spLocks noGrp="1"/>
          </p:cNvSpPr>
          <p:nvPr>
            <p:ph type="body" idx="1"/>
          </p:nvPr>
        </p:nvSpPr>
        <p:spPr/>
        <p:txBody>
          <a:bodyPr/>
          <a:lstStyle/>
          <a:p>
            <a:r>
              <a:rPr lang="es-419" i="1">
                <a:latin typeface="Arial"/>
                <a:cs typeface="Arial"/>
              </a:rPr>
              <a:t>[Nota al moderador: anime a los participantes a ofrecer respuestas voluntarias. Si la sala es tranquila, seleccione gentilmente a 1 o 2 participantes para compartir sus puntos de vista y comenzar el debate. Tienen 5 minutos para esta sesión].</a:t>
            </a:r>
          </a:p>
          <a:p>
            <a:endParaRPr lang="en-US">
              <a:latin typeface="Arial"/>
              <a:cs typeface="Arial"/>
            </a:endParaRPr>
          </a:p>
          <a:p>
            <a:r>
              <a:rPr lang="es-419">
                <a:latin typeface="Arial"/>
                <a:cs typeface="Arial"/>
              </a:rPr>
              <a:t>Genial, ahora vamos a discutir este escenario juntos.</a:t>
            </a:r>
          </a:p>
          <a:p>
            <a:endParaRPr lang="en-US">
              <a:latin typeface="Arial"/>
              <a:cs typeface="Arial"/>
            </a:endParaRPr>
          </a:p>
          <a:p>
            <a:r>
              <a:rPr lang="es-419">
                <a:latin typeface="Arial"/>
                <a:cs typeface="Arial"/>
              </a:rPr>
              <a:t>Algunas preguntas a considerar son las siguientes:</a:t>
            </a:r>
          </a:p>
          <a:p>
            <a:pPr marL="171450" indent="-171450">
              <a:buFont typeface="Arial" panose="020B0604020202020204" pitchFamily="34" charset="0"/>
              <a:buChar char="•"/>
            </a:pPr>
            <a:r>
              <a:rPr lang="es-419" sz="1200">
                <a:latin typeface="Arial"/>
                <a:cs typeface="Arial"/>
              </a:rPr>
              <a:t>¿Qué salió bien?</a:t>
            </a:r>
          </a:p>
          <a:p>
            <a:pPr marL="171450" indent="-171450">
              <a:buFont typeface="Arial" panose="020B0604020202020204" pitchFamily="34" charset="0"/>
              <a:buChar char="•"/>
            </a:pPr>
            <a:r>
              <a:rPr lang="es-419" sz="1200">
                <a:latin typeface="Arial"/>
                <a:cs typeface="Arial"/>
              </a:rPr>
              <a:t>¿Qué fue un reto?</a:t>
            </a:r>
          </a:p>
          <a:p>
            <a:pPr marL="171450" indent="-171450">
              <a:buFont typeface="Arial" panose="020B0604020202020204" pitchFamily="34" charset="0"/>
              <a:buChar char="•"/>
            </a:pPr>
            <a:r>
              <a:rPr lang="es-419" sz="1200">
                <a:latin typeface="Arial"/>
                <a:cs typeface="Arial"/>
              </a:rPr>
              <a:t>¿Qué preguntas les surgieron?</a:t>
            </a:r>
          </a:p>
          <a:p>
            <a:endParaRPr lang="en-US">
              <a:latin typeface="Arial"/>
              <a:cs typeface="Arial"/>
            </a:endParaRPr>
          </a:p>
          <a:p>
            <a:r>
              <a:rPr lang="es-419" i="1">
                <a:latin typeface="Arial"/>
                <a:cs typeface="Arial"/>
              </a:rPr>
              <a:t>[Nota al moderador: después de 5 minutos, pase a la siguiente diapositiva].  </a:t>
            </a:r>
          </a:p>
          <a:p>
            <a:endParaRPr lang="en-US">
              <a:latin typeface="Arial"/>
              <a:cs typeface="Arial"/>
            </a:endParaRPr>
          </a:p>
        </p:txBody>
      </p:sp>
      <p:sp>
        <p:nvSpPr>
          <p:cNvPr id="4" name="Slide Number Placeholder 3">
            <a:extLst>
              <a:ext uri="{FF2B5EF4-FFF2-40B4-BE49-F238E27FC236}">
                <a16:creationId xmlns:a16="http://schemas.microsoft.com/office/drawing/2014/main" id="{DE1C26D8-9FBA-5F2F-0C9D-C5E95D0D984D}"/>
              </a:ext>
            </a:extLst>
          </p:cNvPr>
          <p:cNvSpPr>
            <a:spLocks noGrp="1"/>
          </p:cNvSpPr>
          <p:nvPr>
            <p:ph type="sldNum" sz="quarter" idx="5"/>
          </p:nvPr>
        </p:nvSpPr>
        <p:spPr/>
        <p:txBody>
          <a:bodyPr/>
          <a:lstStyle/>
          <a:p>
            <a:fld id="{A1E75C25-C22B-D14A-8C88-D3C1CFA09A77}" type="slidenum">
              <a:rPr lang="en-US" smtClean="0"/>
              <a:pPr/>
              <a:t>42</a:t>
            </a:fld>
            <a:endParaRPr lang="en-US"/>
          </a:p>
        </p:txBody>
      </p:sp>
    </p:spTree>
    <p:extLst>
      <p:ext uri="{BB962C8B-B14F-4D97-AF65-F5344CB8AC3E}">
        <p14:creationId xmlns:p14="http://schemas.microsoft.com/office/powerpoint/2010/main" val="576608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E3143-BC85-4C57-C6B0-E6D38E9450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952DC4-D170-35AE-5180-E48EA569DA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C18236-8148-E126-C659-D9D0296447D3}"/>
              </a:ext>
            </a:extLst>
          </p:cNvPr>
          <p:cNvSpPr>
            <a:spLocks noGrp="1"/>
          </p:cNvSpPr>
          <p:nvPr>
            <p:ph type="body" idx="1"/>
          </p:nvPr>
        </p:nvSpPr>
        <p:spPr/>
        <p:txBody>
          <a:bodyPr/>
          <a:lstStyle/>
          <a:p>
            <a:pPr>
              <a:defRPr/>
            </a:pPr>
            <a:r>
              <a:rPr lang="es-419">
                <a:latin typeface="Arial"/>
                <a:cs typeface="Arial"/>
              </a:rPr>
              <a:t>Esta actividad de enseñanza de lo aprendido se centrará en describir los cinco pasos clave para usar el objetivo 7-1-7.  </a:t>
            </a:r>
          </a:p>
          <a:p>
            <a:endParaRPr lang="en-US"/>
          </a:p>
        </p:txBody>
      </p:sp>
      <p:sp>
        <p:nvSpPr>
          <p:cNvPr id="4" name="Slide Number Placeholder 3">
            <a:extLst>
              <a:ext uri="{FF2B5EF4-FFF2-40B4-BE49-F238E27FC236}">
                <a16:creationId xmlns:a16="http://schemas.microsoft.com/office/drawing/2014/main" id="{6DF6EF32-4DC0-29FF-29E4-0C53CEF3806B}"/>
              </a:ext>
            </a:extLst>
          </p:cNvPr>
          <p:cNvSpPr>
            <a:spLocks noGrp="1"/>
          </p:cNvSpPr>
          <p:nvPr>
            <p:ph type="sldNum" sz="quarter" idx="5"/>
          </p:nvPr>
        </p:nvSpPr>
        <p:spPr/>
        <p:txBody>
          <a:bodyPr/>
          <a:lstStyle/>
          <a:p>
            <a:fld id="{A1E75C25-C22B-D14A-8C88-D3C1CFA09A77}" type="slidenum">
              <a:rPr lang="en-US" smtClean="0"/>
              <a:pPr/>
              <a:t>43</a:t>
            </a:fld>
            <a:endParaRPr lang="en-US"/>
          </a:p>
        </p:txBody>
      </p:sp>
    </p:spTree>
    <p:extLst>
      <p:ext uri="{BB962C8B-B14F-4D97-AF65-F5344CB8AC3E}">
        <p14:creationId xmlns:p14="http://schemas.microsoft.com/office/powerpoint/2010/main" val="1756595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76C99-1701-1ACF-C9F1-B5FEBC8419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911903-B868-D691-F2B4-7168711A3E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64A2D7-8D2D-5EAE-28BA-35C33D259452}"/>
              </a:ext>
            </a:extLst>
          </p:cNvPr>
          <p:cNvSpPr>
            <a:spLocks noGrp="1"/>
          </p:cNvSpPr>
          <p:nvPr>
            <p:ph type="body" idx="1"/>
          </p:nvPr>
        </p:nvSpPr>
        <p:spPr/>
        <p:txBody>
          <a:bodyPr/>
          <a:lstStyle/>
          <a:p>
            <a:r>
              <a:rPr lang="es-419">
                <a:latin typeface="Arial"/>
                <a:cs typeface="Arial"/>
              </a:rPr>
              <a:t>Vamos a seguir las instrucciones que expliqué para estas actividades de enseñanza de lo aprendido. En sus grupos pequeños, asignen los roles iniciales de facilitador, participante difícil y observador.  </a:t>
            </a:r>
          </a:p>
          <a:p>
            <a:endParaRPr lang="en-US">
              <a:latin typeface="Arial"/>
              <a:cs typeface="Arial"/>
            </a:endParaRPr>
          </a:p>
          <a:p>
            <a:r>
              <a:rPr lang="es-419">
                <a:latin typeface="Arial"/>
                <a:cs typeface="Arial"/>
              </a:rPr>
              <a:t>Enseñarán lo aprendido de la diapositiva de los cinco pasos básicos para usar el objetivo 7-1-7.  </a:t>
            </a:r>
          </a:p>
          <a:p>
            <a:endParaRPr lang="en-US">
              <a:latin typeface="Arial"/>
              <a:cs typeface="Arial"/>
            </a:endParaRPr>
          </a:p>
          <a:p>
            <a:r>
              <a:rPr lang="es-419">
                <a:latin typeface="Arial"/>
                <a:cs typeface="Arial"/>
              </a:rPr>
              <a:t>Para este escenario, el tipo de participante difícil será un insistente. Recuerden, eso significa alguien que insiste en hacer las cosas a su manera, aunque no sea la forma prescrita de llevar a cabo 7-1-7  </a:t>
            </a:r>
          </a:p>
          <a:p>
            <a:endParaRPr lang="en-US">
              <a:latin typeface="Arial"/>
              <a:cs typeface="Arial"/>
            </a:endParaRPr>
          </a:p>
          <a:p>
            <a:r>
              <a:rPr lang="es-419">
                <a:latin typeface="Arial"/>
                <a:cs typeface="Arial"/>
              </a:rPr>
              <a:t>El facilitador enseñará la diapositiva durante 1-2 minutos, y el participante difícil hará 1-2 preguntas después de las cuales el facilitador tratará de responder, en este caso como insistente. Para el facilitador, recuerden explicar la diapositiva, no solo leerla.  </a:t>
            </a:r>
          </a:p>
          <a:p>
            <a:endParaRPr lang="en-US">
              <a:latin typeface="Arial"/>
              <a:cs typeface="Arial"/>
            </a:endParaRPr>
          </a:p>
          <a:p>
            <a:r>
              <a:rPr lang="es-419">
                <a:latin typeface="Arial"/>
                <a:cs typeface="Arial"/>
              </a:rPr>
              <a:t>En total, la ronda debe tomar unos 3 minutos. Tenga en cuenta que el observador observará por ahora, y proporcionará comentarios más adelante durante el debate en grupo.  </a:t>
            </a:r>
          </a:p>
          <a:p>
            <a:endParaRPr lang="en-US">
              <a:latin typeface="Arial"/>
              <a:cs typeface="Arial"/>
            </a:endParaRPr>
          </a:p>
          <a:p>
            <a:r>
              <a:rPr lang="es-419">
                <a:latin typeface="Arial"/>
                <a:cs typeface="Arial"/>
              </a:rPr>
              <a:t>Entonces todos rotarán roles y repetirán. Esto debería darles tiempo a los tres miembros del grupo para interpretar cada papel de esta diapositiva durante un total de unos 10 minutos.  </a:t>
            </a:r>
          </a:p>
          <a:p>
            <a:endParaRPr lang="en-US">
              <a:latin typeface="Arial"/>
              <a:cs typeface="Arial"/>
            </a:endParaRPr>
          </a:p>
          <a:p>
            <a:r>
              <a:rPr lang="es-419">
                <a:latin typeface="Arial"/>
                <a:cs typeface="Arial"/>
              </a:rPr>
              <a:t>A continuación, debatiremos 5 minutos en sus grupos, seguido de una sesión plenaria de 5 minutos.  </a:t>
            </a:r>
          </a:p>
          <a:p>
            <a:endParaRPr lang="en-US">
              <a:latin typeface="Arial"/>
              <a:cs typeface="Arial"/>
            </a:endParaRPr>
          </a:p>
          <a:p>
            <a:r>
              <a:rPr lang="es-419" i="1">
                <a:latin typeface="Arial"/>
                <a:cs typeface="Arial"/>
              </a:rPr>
              <a:t>[Nota al moderador: vaya a la siguiente diapositiva y luego deténgase en esta durante 10 minutos].</a:t>
            </a:r>
          </a:p>
          <a:p>
            <a:endParaRPr lang="en-US">
              <a:latin typeface="Arial"/>
              <a:cs typeface="Arial"/>
            </a:endParaRPr>
          </a:p>
          <a:p>
            <a:endParaRPr lang="en-US">
              <a:latin typeface="Arial"/>
              <a:cs typeface="Arial"/>
            </a:endParaRPr>
          </a:p>
          <a:p>
            <a:endParaRPr lang="en-US">
              <a:latin typeface="Arial"/>
              <a:cs typeface="Arial"/>
            </a:endParaRPr>
          </a:p>
        </p:txBody>
      </p:sp>
      <p:sp>
        <p:nvSpPr>
          <p:cNvPr id="4" name="Slide Number Placeholder 3">
            <a:extLst>
              <a:ext uri="{FF2B5EF4-FFF2-40B4-BE49-F238E27FC236}">
                <a16:creationId xmlns:a16="http://schemas.microsoft.com/office/drawing/2014/main" id="{3FFB108C-0B49-377F-16B1-3191BE262770}"/>
              </a:ext>
            </a:extLst>
          </p:cNvPr>
          <p:cNvSpPr>
            <a:spLocks noGrp="1"/>
          </p:cNvSpPr>
          <p:nvPr>
            <p:ph type="sldNum" sz="quarter" idx="5"/>
          </p:nvPr>
        </p:nvSpPr>
        <p:spPr/>
        <p:txBody>
          <a:bodyPr/>
          <a:lstStyle/>
          <a:p>
            <a:fld id="{A1E75C25-C22B-D14A-8C88-D3C1CFA09A77}" type="slidenum">
              <a:rPr lang="en-US" smtClean="0"/>
              <a:pPr/>
              <a:t>44</a:t>
            </a:fld>
            <a:endParaRPr lang="en-US"/>
          </a:p>
        </p:txBody>
      </p:sp>
    </p:spTree>
    <p:extLst>
      <p:ext uri="{BB962C8B-B14F-4D97-AF65-F5344CB8AC3E}">
        <p14:creationId xmlns:p14="http://schemas.microsoft.com/office/powerpoint/2010/main" val="28762218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3FA6B-96F4-4C06-0603-8459501DA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461988-E0F1-2EBE-9261-812A48E528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A3E997-4669-E74B-927A-D8B6E94BA40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b="0" i="0">
                <a:latin typeface="Arial"/>
                <a:cs typeface="Arial"/>
              </a:rPr>
              <a:t>Empecemos. Tienen 10 minutos, recuerden que tienen que rotar para que cada uno de ustedes tenga la oportunidad de enseñar la diapositiva.  </a:t>
            </a:r>
          </a:p>
          <a:p>
            <a:endParaRPr lang="en-US">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i="1">
                <a:latin typeface="Arial"/>
                <a:cs typeface="Arial"/>
              </a:rPr>
              <a:t>[Nota al moderador: al cabo de 10 minutos, llame la atención de todos y pase a la siguiente diapositiva. Tendrán un debate en grupo pequeño].  </a:t>
            </a:r>
          </a:p>
          <a:p>
            <a:endParaRPr lang="en-US">
              <a:cs typeface="Arial"/>
            </a:endParaRPr>
          </a:p>
          <a:p>
            <a:endParaRPr lang="en-US"/>
          </a:p>
        </p:txBody>
      </p:sp>
      <p:sp>
        <p:nvSpPr>
          <p:cNvPr id="4" name="Slide Number Placeholder 3">
            <a:extLst>
              <a:ext uri="{FF2B5EF4-FFF2-40B4-BE49-F238E27FC236}">
                <a16:creationId xmlns:a16="http://schemas.microsoft.com/office/drawing/2014/main" id="{B6F794D8-3245-E15D-4DC3-792D8C7EF896}"/>
              </a:ext>
            </a:extLst>
          </p:cNvPr>
          <p:cNvSpPr>
            <a:spLocks noGrp="1"/>
          </p:cNvSpPr>
          <p:nvPr>
            <p:ph type="sldNum" sz="quarter" idx="5"/>
          </p:nvPr>
        </p:nvSpPr>
        <p:spPr/>
        <p:txBody>
          <a:bodyPr/>
          <a:lstStyle/>
          <a:p>
            <a:fld id="{A1E75C25-C22B-D14A-8C88-D3C1CFA09A77}" type="slidenum">
              <a:rPr lang="en-US" smtClean="0"/>
              <a:pPr/>
              <a:t>45</a:t>
            </a:fld>
            <a:endParaRPr lang="en-US"/>
          </a:p>
        </p:txBody>
      </p:sp>
    </p:spTree>
    <p:extLst>
      <p:ext uri="{BB962C8B-B14F-4D97-AF65-F5344CB8AC3E}">
        <p14:creationId xmlns:p14="http://schemas.microsoft.com/office/powerpoint/2010/main" val="19979597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6A410-9B9A-9E4A-5D26-F020187F4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BEBF60-3E4E-BC9F-6EB4-CA30778178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69584C-078D-E055-7DA9-1E3FDC93991F}"/>
              </a:ext>
            </a:extLst>
          </p:cNvPr>
          <p:cNvSpPr>
            <a:spLocks noGrp="1"/>
          </p:cNvSpPr>
          <p:nvPr>
            <p:ph type="body" idx="1"/>
          </p:nvPr>
        </p:nvSpPr>
        <p:spPr/>
        <p:txBody>
          <a:bodyPr/>
          <a:lstStyle/>
          <a:p>
            <a:r>
              <a:rPr lang="es-419">
                <a:latin typeface="Arial"/>
                <a:cs typeface="Arial"/>
              </a:rPr>
              <a:t>Ahora, en sus grupos, queremos que debatan el juego de roles que acaban de hacer.  Algunas preguntas de debate son:</a:t>
            </a:r>
          </a:p>
          <a:p>
            <a:endParaRPr lang="en-US">
              <a:latin typeface="Arial"/>
              <a:cs typeface="Arial"/>
            </a:endParaRPr>
          </a:p>
          <a:p>
            <a:pPr marL="628650" lvl="1" indent="-171450">
              <a:buFont typeface="Arial" panose="020B0604020202020204" pitchFamily="34" charset="0"/>
              <a:buChar char="•"/>
            </a:pPr>
            <a:r>
              <a:rPr lang="es-419" sz="1200">
                <a:latin typeface="Arial"/>
                <a:cs typeface="Arial"/>
              </a:rPr>
              <a:t>¿Qué comentarios tiene el observador?</a:t>
            </a:r>
          </a:p>
          <a:p>
            <a:pPr marL="628650" lvl="1" indent="-171450">
              <a:buFont typeface="Arial" panose="020B0604020202020204" pitchFamily="34" charset="0"/>
              <a:buChar char="•"/>
            </a:pPr>
            <a:r>
              <a:rPr lang="es-419" sz="1200">
                <a:latin typeface="Arial"/>
                <a:cs typeface="Arial"/>
              </a:rPr>
              <a:t>¿Qué funcionó bien en el juego de roles?</a:t>
            </a:r>
          </a:p>
          <a:p>
            <a:pPr marL="628650" lvl="1" indent="-171450">
              <a:buFont typeface="Arial" panose="020B0604020202020204" pitchFamily="34" charset="0"/>
              <a:buChar char="•"/>
            </a:pPr>
            <a:r>
              <a:rPr lang="es-419" sz="1200">
                <a:latin typeface="Arial"/>
                <a:cs typeface="Arial"/>
              </a:rPr>
              <a:t>¿Qué preguntas creen que los participantes podrían hacer sobre el tema?</a:t>
            </a:r>
          </a:p>
          <a:p>
            <a:endParaRPr lang="en-US">
              <a:latin typeface="Arial"/>
              <a:cs typeface="Arial"/>
            </a:endParaRPr>
          </a:p>
          <a:p>
            <a:r>
              <a:rPr lang="es-419">
                <a:latin typeface="Arial"/>
                <a:cs typeface="Arial"/>
              </a:rPr>
              <a:t>Si tienen alguna pregunta sobre 7-1-7 que no están seguros de cómo responder, agréguela a la lista de preguntas pendientes.  </a:t>
            </a:r>
          </a:p>
          <a:p>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i="1">
                <a:latin typeface="Arial"/>
                <a:cs typeface="Arial"/>
              </a:rPr>
              <a:t>[Nota al moderador: al cabo de 5 minutos, llame la atención de todos y pase a la siguiente diapositiva. Ahora facilitará un debate en sesión plenaria].  </a:t>
            </a:r>
          </a:p>
          <a:p>
            <a:endParaRPr lang="en-US">
              <a:latin typeface="Arial"/>
              <a:cs typeface="Arial"/>
            </a:endParaRPr>
          </a:p>
        </p:txBody>
      </p:sp>
      <p:sp>
        <p:nvSpPr>
          <p:cNvPr id="4" name="Slide Number Placeholder 3">
            <a:extLst>
              <a:ext uri="{FF2B5EF4-FFF2-40B4-BE49-F238E27FC236}">
                <a16:creationId xmlns:a16="http://schemas.microsoft.com/office/drawing/2014/main" id="{CE63076C-961A-A364-2874-5DFE17D19DAF}"/>
              </a:ext>
            </a:extLst>
          </p:cNvPr>
          <p:cNvSpPr>
            <a:spLocks noGrp="1"/>
          </p:cNvSpPr>
          <p:nvPr>
            <p:ph type="sldNum" sz="quarter" idx="5"/>
          </p:nvPr>
        </p:nvSpPr>
        <p:spPr/>
        <p:txBody>
          <a:bodyPr/>
          <a:lstStyle/>
          <a:p>
            <a:fld id="{A1E75C25-C22B-D14A-8C88-D3C1CFA09A77}" type="slidenum">
              <a:rPr lang="en-US" smtClean="0"/>
              <a:pPr/>
              <a:t>46</a:t>
            </a:fld>
            <a:endParaRPr lang="en-US"/>
          </a:p>
        </p:txBody>
      </p:sp>
    </p:spTree>
    <p:extLst>
      <p:ext uri="{BB962C8B-B14F-4D97-AF65-F5344CB8AC3E}">
        <p14:creationId xmlns:p14="http://schemas.microsoft.com/office/powerpoint/2010/main" val="32163765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A583A-4E1B-1E80-4A72-8A6610DA81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F03BB7-672B-9D70-6126-5D00FF95FE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155BF8-B044-86E5-5602-6D7ED9FA261A}"/>
              </a:ext>
            </a:extLst>
          </p:cNvPr>
          <p:cNvSpPr>
            <a:spLocks noGrp="1"/>
          </p:cNvSpPr>
          <p:nvPr>
            <p:ph type="body" idx="1"/>
          </p:nvPr>
        </p:nvSpPr>
        <p:spPr/>
        <p:txBody>
          <a:bodyPr/>
          <a:lstStyle/>
          <a:p>
            <a:r>
              <a:rPr lang="es-419" i="1">
                <a:latin typeface="Arial"/>
                <a:cs typeface="Arial"/>
              </a:rPr>
              <a:t>[Nota al moderador: anime a los participantes a ofrecer respuestas voluntarias. Si la sala es tranquila, seleccione gentilmente a 1 o 2 participantes para compartir sus puntos de vista y comenzar el debate. Tienen 5 minutos para esta sesión].</a:t>
            </a:r>
          </a:p>
          <a:p>
            <a:endParaRPr lang="en-US">
              <a:latin typeface="Arial"/>
              <a:cs typeface="Arial"/>
            </a:endParaRPr>
          </a:p>
          <a:p>
            <a:r>
              <a:rPr lang="es-419">
                <a:latin typeface="Arial"/>
                <a:cs typeface="Arial"/>
              </a:rPr>
              <a:t>Genial, ahora vamos a discutir este escenario juntos.</a:t>
            </a:r>
          </a:p>
          <a:p>
            <a:endParaRPr lang="en-US">
              <a:latin typeface="Arial"/>
              <a:cs typeface="Arial"/>
            </a:endParaRPr>
          </a:p>
          <a:p>
            <a:r>
              <a:rPr lang="es-419">
                <a:latin typeface="Arial"/>
                <a:cs typeface="Arial"/>
              </a:rPr>
              <a:t>Algunas preguntas a considerar son las siguientes:</a:t>
            </a:r>
          </a:p>
          <a:p>
            <a:pPr marL="171450" indent="-171450">
              <a:buFont typeface="Arial" panose="020B0604020202020204" pitchFamily="34" charset="0"/>
              <a:buChar char="•"/>
            </a:pPr>
            <a:r>
              <a:rPr lang="es-419" sz="1200">
                <a:latin typeface="Arial"/>
                <a:cs typeface="Arial"/>
              </a:rPr>
              <a:t>¿Qué salió bien?</a:t>
            </a:r>
          </a:p>
          <a:p>
            <a:pPr marL="171450" indent="-171450">
              <a:buFont typeface="Arial" panose="020B0604020202020204" pitchFamily="34" charset="0"/>
              <a:buChar char="•"/>
            </a:pPr>
            <a:r>
              <a:rPr lang="es-419" sz="1200">
                <a:latin typeface="Arial"/>
                <a:cs typeface="Arial"/>
              </a:rPr>
              <a:t>¿Qué fue un reto?</a:t>
            </a:r>
          </a:p>
          <a:p>
            <a:pPr marL="171450" indent="-171450">
              <a:buFont typeface="Arial" panose="020B0604020202020204" pitchFamily="34" charset="0"/>
              <a:buChar char="•"/>
            </a:pPr>
            <a:r>
              <a:rPr lang="es-419" sz="1200">
                <a:latin typeface="Arial"/>
                <a:cs typeface="Arial"/>
              </a:rPr>
              <a:t>¿Qué preguntas les surgieron?</a:t>
            </a:r>
          </a:p>
          <a:p>
            <a:endParaRPr lang="en-US">
              <a:latin typeface="Arial"/>
              <a:cs typeface="Arial"/>
            </a:endParaRPr>
          </a:p>
          <a:p>
            <a:r>
              <a:rPr lang="es-419" i="1">
                <a:latin typeface="Arial"/>
                <a:cs typeface="Arial"/>
              </a:rPr>
              <a:t>[Nota al moderador: después de 5 minutos, pase a la siguiente diapositiva]. </a:t>
            </a:r>
          </a:p>
          <a:p>
            <a:endParaRPr lang="en-US">
              <a:latin typeface="Arial"/>
              <a:cs typeface="Arial"/>
            </a:endParaRPr>
          </a:p>
          <a:p>
            <a:endParaRPr lang="en-US">
              <a:latin typeface="Arial"/>
              <a:cs typeface="Arial"/>
            </a:endParaRPr>
          </a:p>
        </p:txBody>
      </p:sp>
      <p:sp>
        <p:nvSpPr>
          <p:cNvPr id="4" name="Slide Number Placeholder 3">
            <a:extLst>
              <a:ext uri="{FF2B5EF4-FFF2-40B4-BE49-F238E27FC236}">
                <a16:creationId xmlns:a16="http://schemas.microsoft.com/office/drawing/2014/main" id="{F93B3B19-5E1B-E98E-E7E5-801692B675C4}"/>
              </a:ext>
            </a:extLst>
          </p:cNvPr>
          <p:cNvSpPr>
            <a:spLocks noGrp="1"/>
          </p:cNvSpPr>
          <p:nvPr>
            <p:ph type="sldNum" sz="quarter" idx="5"/>
          </p:nvPr>
        </p:nvSpPr>
        <p:spPr/>
        <p:txBody>
          <a:bodyPr/>
          <a:lstStyle/>
          <a:p>
            <a:fld id="{A1E75C25-C22B-D14A-8C88-D3C1CFA09A77}" type="slidenum">
              <a:rPr lang="en-US" smtClean="0"/>
              <a:pPr/>
              <a:t>47</a:t>
            </a:fld>
            <a:endParaRPr lang="en-US"/>
          </a:p>
        </p:txBody>
      </p:sp>
    </p:spTree>
    <p:extLst>
      <p:ext uri="{BB962C8B-B14F-4D97-AF65-F5344CB8AC3E}">
        <p14:creationId xmlns:p14="http://schemas.microsoft.com/office/powerpoint/2010/main" val="28407153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1D02C5-3F33-4999-CA16-C06FA82E91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1AD615-0EC2-4079-CD64-0CB6512793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4BC9CA-E628-7F51-DE36-0CDB5E38857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a:t>Este escenario de enseñanza de lo aprendido se centrará en describir los 6 componentes clave para adoptar sistemáticamente el objetivo 7-1-7.  </a:t>
            </a:r>
          </a:p>
          <a:p>
            <a:endParaRPr lang="en-US"/>
          </a:p>
        </p:txBody>
      </p:sp>
      <p:sp>
        <p:nvSpPr>
          <p:cNvPr id="4" name="Slide Number Placeholder 3">
            <a:extLst>
              <a:ext uri="{FF2B5EF4-FFF2-40B4-BE49-F238E27FC236}">
                <a16:creationId xmlns:a16="http://schemas.microsoft.com/office/drawing/2014/main" id="{762093CF-F037-1060-DE9C-37EB79AB6E0A}"/>
              </a:ext>
            </a:extLst>
          </p:cNvPr>
          <p:cNvSpPr>
            <a:spLocks noGrp="1"/>
          </p:cNvSpPr>
          <p:nvPr>
            <p:ph type="sldNum" sz="quarter" idx="5"/>
          </p:nvPr>
        </p:nvSpPr>
        <p:spPr/>
        <p:txBody>
          <a:bodyPr/>
          <a:lstStyle/>
          <a:p>
            <a:fld id="{A1E75C25-C22B-D14A-8C88-D3C1CFA09A77}" type="slidenum">
              <a:rPr lang="en-US" smtClean="0"/>
              <a:pPr/>
              <a:t>48</a:t>
            </a:fld>
            <a:endParaRPr lang="en-US"/>
          </a:p>
        </p:txBody>
      </p:sp>
    </p:spTree>
    <p:extLst>
      <p:ext uri="{BB962C8B-B14F-4D97-AF65-F5344CB8AC3E}">
        <p14:creationId xmlns:p14="http://schemas.microsoft.com/office/powerpoint/2010/main" val="23054214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2BA7F2-348B-3DD5-79B8-CB5CEC27F5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46BDC0-5257-502C-B84C-C4B524ACB2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3B3742-6709-22AC-B805-0579A6E3FFA4}"/>
              </a:ext>
            </a:extLst>
          </p:cNvPr>
          <p:cNvSpPr>
            <a:spLocks noGrp="1"/>
          </p:cNvSpPr>
          <p:nvPr>
            <p:ph type="body" idx="1"/>
          </p:nvPr>
        </p:nvSpPr>
        <p:spPr/>
        <p:txBody>
          <a:bodyPr/>
          <a:lstStyle/>
          <a:p>
            <a:r>
              <a:rPr lang="es-419">
                <a:latin typeface="Arial"/>
                <a:cs typeface="Arial"/>
              </a:rPr>
              <a:t>Vamos a seguir las instrucciones que expliqué para estas actividades de enseñanza de lo aprendido.  En sus grupos pequeños, asignen los roles iniciales de facilitador, participante difícil y observador.  </a:t>
            </a:r>
          </a:p>
          <a:p>
            <a:endParaRPr lang="en-US">
              <a:latin typeface="Arial"/>
              <a:cs typeface="Arial"/>
            </a:endParaRPr>
          </a:p>
          <a:p>
            <a:r>
              <a:rPr lang="es-419">
                <a:latin typeface="Arial"/>
                <a:cs typeface="Arial"/>
              </a:rPr>
              <a:t>Enseñarán lo aprendido de la diapositiva de los seis componentes para adoptar sistemáticamente el objetivo 7-1-7.</a:t>
            </a:r>
          </a:p>
          <a:p>
            <a:endParaRPr lang="en-US">
              <a:latin typeface="Arial"/>
              <a:cs typeface="Arial"/>
            </a:endParaRPr>
          </a:p>
          <a:p>
            <a:r>
              <a:rPr lang="es-419">
                <a:latin typeface="Arial"/>
                <a:cs typeface="Arial"/>
              </a:rPr>
              <a:t>Para este escenario, el tipo de participante difícil será sobre la dinámica de poder.  Recuerden que eso significa situaciones en las que hay un desequilibrio de poder en la sala y alguien puede mostrarse reticente a hablar de los problemas que está encontrando o, por el contrario, puede mostrarse demasiado asertivo.  </a:t>
            </a:r>
          </a:p>
          <a:p>
            <a:endParaRPr lang="en-US">
              <a:latin typeface="Arial"/>
              <a:cs typeface="Arial"/>
            </a:endParaRPr>
          </a:p>
          <a:p>
            <a:r>
              <a:rPr lang="es-419">
                <a:latin typeface="Arial"/>
                <a:cs typeface="Arial"/>
              </a:rPr>
              <a:t>El facilitador enseñará la diapositiva durante 1-2 minutos, y el participante difícil hará 1-2 preguntas después de las cuales el facilitador tratará de responder, en este caso como insistente. Para el facilitador, recuerden explicar la diapositiva, no solo leerla.  </a:t>
            </a:r>
          </a:p>
          <a:p>
            <a:endParaRPr lang="en-US">
              <a:latin typeface="Arial"/>
              <a:cs typeface="Arial"/>
            </a:endParaRPr>
          </a:p>
          <a:p>
            <a:r>
              <a:rPr lang="es-419">
                <a:latin typeface="Arial"/>
                <a:cs typeface="Arial"/>
              </a:rPr>
              <a:t>En total, la ronda debe tomar unos 3 minutos. Tenga en cuenta que el observador observará por ahora, y proporcionará comentarios más adelante durante el debate en grupo.  </a:t>
            </a:r>
          </a:p>
          <a:p>
            <a:endParaRPr lang="en-US">
              <a:latin typeface="Arial"/>
              <a:cs typeface="Arial"/>
            </a:endParaRPr>
          </a:p>
          <a:p>
            <a:r>
              <a:rPr lang="es-419">
                <a:latin typeface="Arial"/>
                <a:cs typeface="Arial"/>
              </a:rPr>
              <a:t>Entonces todos rotarán roles y repetirán. Esto debería darles tiempo a los tres miembros del grupo para interpretar cada papel de esta diapositiva durante un total de unos 10 minutos.  </a:t>
            </a:r>
          </a:p>
          <a:p>
            <a:endParaRPr lang="en-US">
              <a:latin typeface="Arial"/>
              <a:cs typeface="Arial"/>
            </a:endParaRPr>
          </a:p>
          <a:p>
            <a:r>
              <a:rPr lang="es-419">
                <a:latin typeface="Arial"/>
                <a:cs typeface="Arial"/>
              </a:rPr>
              <a:t>A continuación, debatiremos 5 minutos en sus grupos, seguido de una sesión plenaria de 5 minutos.  </a:t>
            </a:r>
          </a:p>
          <a:p>
            <a:endParaRPr lang="en-US">
              <a:latin typeface="Arial"/>
              <a:cs typeface="Arial"/>
            </a:endParaRPr>
          </a:p>
          <a:p>
            <a:r>
              <a:rPr lang="es-419" i="1">
                <a:latin typeface="Arial"/>
                <a:cs typeface="Arial"/>
              </a:rPr>
              <a:t>[Nota al moderador: vaya a la siguiente diapositiva y luego deténgase en esta durante 10 minutos].  </a:t>
            </a:r>
          </a:p>
          <a:p>
            <a:endParaRPr lang="en-US">
              <a:latin typeface="Arial"/>
              <a:cs typeface="Arial"/>
            </a:endParaRPr>
          </a:p>
          <a:p>
            <a:endParaRPr lang="en-US">
              <a:latin typeface="Arial"/>
              <a:cs typeface="Arial"/>
            </a:endParaRPr>
          </a:p>
          <a:p>
            <a:endParaRPr lang="en-US">
              <a:latin typeface="Arial"/>
              <a:cs typeface="Arial"/>
            </a:endParaRPr>
          </a:p>
          <a:p>
            <a:endParaRPr lang="en-US">
              <a:latin typeface="Arial"/>
              <a:cs typeface="Arial"/>
            </a:endParaRPr>
          </a:p>
        </p:txBody>
      </p:sp>
      <p:sp>
        <p:nvSpPr>
          <p:cNvPr id="4" name="Slide Number Placeholder 3">
            <a:extLst>
              <a:ext uri="{FF2B5EF4-FFF2-40B4-BE49-F238E27FC236}">
                <a16:creationId xmlns:a16="http://schemas.microsoft.com/office/drawing/2014/main" id="{1F52A6F5-3D91-5F01-90FC-E7B03832AE10}"/>
              </a:ext>
            </a:extLst>
          </p:cNvPr>
          <p:cNvSpPr>
            <a:spLocks noGrp="1"/>
          </p:cNvSpPr>
          <p:nvPr>
            <p:ph type="sldNum" sz="quarter" idx="5"/>
          </p:nvPr>
        </p:nvSpPr>
        <p:spPr/>
        <p:txBody>
          <a:bodyPr/>
          <a:lstStyle/>
          <a:p>
            <a:fld id="{A1E75C25-C22B-D14A-8C88-D3C1CFA09A77}" type="slidenum">
              <a:rPr lang="en-US" smtClean="0"/>
              <a:pPr/>
              <a:t>49</a:t>
            </a:fld>
            <a:endParaRPr lang="en-US"/>
          </a:p>
        </p:txBody>
      </p:sp>
    </p:spTree>
    <p:extLst>
      <p:ext uri="{BB962C8B-B14F-4D97-AF65-F5344CB8AC3E}">
        <p14:creationId xmlns:p14="http://schemas.microsoft.com/office/powerpoint/2010/main" val="4101275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2D02D-F7FB-4E08-DE14-F99146A887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9A548B-6EAE-65B6-F382-39A6F178E0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4F4494-66BF-C35D-0D70-DD6846CFE38E}"/>
              </a:ext>
            </a:extLst>
          </p:cNvPr>
          <p:cNvSpPr>
            <a:spLocks noGrp="1"/>
          </p:cNvSpPr>
          <p:nvPr>
            <p:ph type="body" idx="1"/>
          </p:nvPr>
        </p:nvSpPr>
        <p:spPr/>
        <p:txBody>
          <a:bodyPr/>
          <a:lstStyle/>
          <a:p>
            <a:pPr fontAlgn="base"/>
            <a:r>
              <a:rPr lang="es-419" i="1">
                <a:solidFill>
                  <a:srgbClr val="000000"/>
                </a:solidFill>
                <a:latin typeface="Arial"/>
                <a:cs typeface="Arial"/>
              </a:rPr>
              <a:t>[Nota al moderador: ajuste esta diapositiva según sea necesario, incluso edite el día 4 si la planificación o las actividades de enseñar lo aprendido no están incluidas en el taller].  </a:t>
            </a:r>
          </a:p>
          <a:p>
            <a:r>
              <a:rPr lang="es-419">
                <a:solidFill>
                  <a:srgbClr val="000000"/>
                </a:solidFill>
                <a:latin typeface="Arial"/>
                <a:cs typeface="Arial"/>
              </a:rPr>
              <a:t> </a:t>
            </a:r>
          </a:p>
          <a:p>
            <a:r>
              <a:rPr lang="es-419">
                <a:solidFill>
                  <a:srgbClr val="000000"/>
                </a:solidFill>
                <a:latin typeface="Arial"/>
                <a:cs typeface="Arial"/>
              </a:rPr>
              <a:t>¡Bienvenido al día 4 de nuestra capacitación!  </a:t>
            </a:r>
          </a:p>
          <a:p>
            <a:endParaRPr lang="en-US">
              <a:solidFill>
                <a:srgbClr val="000000"/>
              </a:solidFill>
              <a:latin typeface="Arial"/>
              <a:cs typeface="Arial"/>
            </a:endParaRPr>
          </a:p>
          <a:p>
            <a:r>
              <a:rPr lang="es-419">
                <a:solidFill>
                  <a:srgbClr val="000000"/>
                </a:solidFill>
                <a:latin typeface="Arial"/>
                <a:cs typeface="Arial"/>
              </a:rPr>
              <a:t>Hoy</a:t>
            </a:r>
            <a:r>
              <a:rPr lang="es-419" b="0" i="0" u="none" strike="noStrike">
                <a:solidFill>
                  <a:srgbClr val="000000"/>
                </a:solidFill>
                <a:effectLst/>
                <a:latin typeface="Arial"/>
                <a:cs typeface="Arial"/>
              </a:rPr>
              <a:t>, nos vamos a centrar en la planificación para la adopción y el uso del 7-1-7, algunas sesiones de enseñar lo aprendido para ayudar a consolidar los conceptos centrales y los próximos pasos después de terminar este taller.  </a:t>
            </a:r>
          </a:p>
          <a:p>
            <a:pPr algn="l" rtl="0" fontAlgn="base">
              <a:buNone/>
            </a:pPr>
            <a:endParaRPr lang="en-US" b="0" i="0">
              <a:solidFill>
                <a:srgbClr val="444444"/>
              </a:solidFill>
              <a:effectLst/>
              <a:latin typeface="Arial" panose="020B0604020202020204" pitchFamily="34" charset="0"/>
            </a:endParaRPr>
          </a:p>
          <a:p>
            <a:pPr algn="l" rtl="0" fontAlgn="base">
              <a:buNone/>
            </a:pPr>
            <a:r>
              <a:rPr lang="es-419" b="0" i="0">
                <a:solidFill>
                  <a:srgbClr val="444444"/>
                </a:solidFill>
                <a:effectLst/>
                <a:latin typeface="Arial"/>
                <a:cs typeface="Arial"/>
              </a:rPr>
              <a:t>​​</a:t>
            </a:r>
          </a:p>
          <a:p>
            <a:endParaRPr lang="en-US">
              <a:solidFill>
                <a:srgbClr val="000000"/>
              </a:solidFill>
              <a:latin typeface="Arial"/>
              <a:cs typeface="Arial"/>
            </a:endParaRPr>
          </a:p>
          <a:p>
            <a:endParaRPr lang="en-US">
              <a:solidFill>
                <a:srgbClr val="000000"/>
              </a:solidFill>
              <a:latin typeface="Arial"/>
              <a:cs typeface="Arial"/>
            </a:endParaRPr>
          </a:p>
          <a:p>
            <a:r>
              <a:rPr lang="es-419">
                <a:solidFill>
                  <a:srgbClr val="000000"/>
                </a:solidFill>
                <a:latin typeface="Arial"/>
                <a:cs typeface="Arial"/>
              </a:rPr>
              <a:t> </a:t>
            </a:r>
            <a:r>
              <a:rPr lang="es-419" b="0" i="0">
                <a:solidFill>
                  <a:srgbClr val="444444"/>
                </a:solidFill>
                <a:effectLst/>
                <a:latin typeface="Arial"/>
                <a:cs typeface="Arial"/>
              </a:rPr>
              <a:t>​</a:t>
            </a:r>
          </a:p>
          <a:p>
            <a:pPr algn="l" rtl="0" fontAlgn="base"/>
            <a:r>
              <a:rPr lang="es-419" b="0" i="0">
                <a:solidFill>
                  <a:srgbClr val="444444"/>
                </a:solidFill>
                <a:effectLst/>
                <a:latin typeface="Arial"/>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a:extLst>
              <a:ext uri="{FF2B5EF4-FFF2-40B4-BE49-F238E27FC236}">
                <a16:creationId xmlns:a16="http://schemas.microsoft.com/office/drawing/2014/main" id="{37E572A1-B946-F0F8-100B-E457CDFB6CB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0027870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s-419" b="0" i="0">
                <a:latin typeface="Arial"/>
                <a:cs typeface="Arial"/>
              </a:rPr>
              <a:t>Empecemos. Tienen 10 minutos,</a:t>
            </a:r>
            <a:r>
              <a:rPr lang="es-419">
                <a:latin typeface="Arial"/>
                <a:cs typeface="Arial"/>
              </a:rPr>
              <a:t> </a:t>
            </a:r>
            <a:r>
              <a:rPr lang="es-419" b="0" i="0">
                <a:latin typeface="Arial"/>
                <a:cs typeface="Arial"/>
              </a:rPr>
              <a:t>recuerden que tienen que rotar para que cada uno de ustedes tenga la oportunidad de enseñar la diapositiva.  </a:t>
            </a:r>
          </a:p>
          <a:p>
            <a:endParaRPr lang="en-US">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i="1">
                <a:latin typeface="Arial"/>
                <a:cs typeface="Arial"/>
              </a:rPr>
              <a:t>[Nota al moderador: al cabo de 10 minutos, llame la atención de todos y pase a la siguiente diapositiva. Tendrán un debate en grupo pequeño].  </a:t>
            </a:r>
          </a:p>
          <a:p>
            <a:endParaRPr lang="en-US">
              <a:cs typeface="Arial"/>
            </a:endParaRPr>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50</a:t>
            </a:fld>
            <a:endParaRPr lang="en-US"/>
          </a:p>
        </p:txBody>
      </p:sp>
    </p:spTree>
    <p:extLst>
      <p:ext uri="{BB962C8B-B14F-4D97-AF65-F5344CB8AC3E}">
        <p14:creationId xmlns:p14="http://schemas.microsoft.com/office/powerpoint/2010/main" val="24987440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31604-13F1-BAE4-B1B9-6EFF185F41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C4C6DD-1659-0811-4432-DA3418AB7D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07B60A-D755-4E12-13A0-957E85FE9586}"/>
              </a:ext>
            </a:extLst>
          </p:cNvPr>
          <p:cNvSpPr>
            <a:spLocks noGrp="1"/>
          </p:cNvSpPr>
          <p:nvPr>
            <p:ph type="body" idx="1"/>
          </p:nvPr>
        </p:nvSpPr>
        <p:spPr/>
        <p:txBody>
          <a:bodyPr/>
          <a:lstStyle/>
          <a:p>
            <a:r>
              <a:rPr lang="es-419">
                <a:latin typeface="Arial"/>
                <a:cs typeface="Arial"/>
              </a:rPr>
              <a:t>Ahora, en sus grupos, queremos que debatan el juego de roles que acaban de hacer.  Algunas preguntas de debate son:</a:t>
            </a:r>
          </a:p>
          <a:p>
            <a:endParaRPr lang="en-US">
              <a:latin typeface="Arial"/>
              <a:cs typeface="Arial"/>
            </a:endParaRPr>
          </a:p>
          <a:p>
            <a:pPr marL="628650" lvl="1" indent="-171450">
              <a:buFont typeface="Arial" panose="020B0604020202020204" pitchFamily="34" charset="0"/>
              <a:buChar char="•"/>
            </a:pPr>
            <a:r>
              <a:rPr lang="es-419" sz="1200">
                <a:latin typeface="Arial"/>
                <a:cs typeface="Arial"/>
              </a:rPr>
              <a:t>¿Qué comentarios tiene el observador?</a:t>
            </a:r>
          </a:p>
          <a:p>
            <a:pPr marL="628650" lvl="1" indent="-171450">
              <a:buFont typeface="Arial" panose="020B0604020202020204" pitchFamily="34" charset="0"/>
              <a:buChar char="•"/>
            </a:pPr>
            <a:r>
              <a:rPr lang="es-419" sz="1200">
                <a:latin typeface="Arial"/>
                <a:cs typeface="Arial"/>
              </a:rPr>
              <a:t>¿Qué funcionó bien en el juego de roles?</a:t>
            </a:r>
          </a:p>
          <a:p>
            <a:pPr marL="628650" lvl="1" indent="-171450">
              <a:buFont typeface="Arial" panose="020B0604020202020204" pitchFamily="34" charset="0"/>
              <a:buChar char="•"/>
            </a:pPr>
            <a:r>
              <a:rPr lang="es-419" sz="1200">
                <a:latin typeface="Arial"/>
                <a:cs typeface="Arial"/>
              </a:rPr>
              <a:t>¿Qué preguntas creen que los participantes podrían hacer sobre el tema?</a:t>
            </a:r>
          </a:p>
          <a:p>
            <a:endParaRPr lang="en-US">
              <a:latin typeface="Arial"/>
              <a:cs typeface="Arial"/>
            </a:endParaRPr>
          </a:p>
          <a:p>
            <a:r>
              <a:rPr lang="es-419">
                <a:latin typeface="Arial"/>
                <a:cs typeface="Arial"/>
              </a:rPr>
              <a:t>Si tienen alguna pregunta sobre 7-1-7 que no están seguros de cómo responder, agréguela a la lista de preguntas pendientes.  </a:t>
            </a:r>
          </a:p>
          <a:p>
            <a:endParaRPr lang="en-US">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b="0" i="1">
                <a:latin typeface="Arial"/>
                <a:cs typeface="Arial"/>
              </a:rPr>
              <a:t>[Nota al moderador: al cabo de 5 minutos, llame la atención de todos y pase a la siguiente diapositiva. Ahora facilitará un debate en sesión plenaria</a:t>
            </a:r>
            <a:r>
              <a:rPr lang="es-419" i="1">
                <a:latin typeface="Arial"/>
                <a:cs typeface="Arial"/>
              </a:rPr>
              <a:t>].</a:t>
            </a:r>
            <a:r>
              <a:rPr lang="es-419" b="0" i="1">
                <a:latin typeface="Arial"/>
                <a:cs typeface="Arial"/>
              </a:rPr>
              <a:t>  </a:t>
            </a:r>
          </a:p>
          <a:p>
            <a:endParaRPr lang="en-US">
              <a:latin typeface="Arial"/>
              <a:cs typeface="Arial"/>
            </a:endParaRPr>
          </a:p>
        </p:txBody>
      </p:sp>
      <p:sp>
        <p:nvSpPr>
          <p:cNvPr id="4" name="Slide Number Placeholder 3">
            <a:extLst>
              <a:ext uri="{FF2B5EF4-FFF2-40B4-BE49-F238E27FC236}">
                <a16:creationId xmlns:a16="http://schemas.microsoft.com/office/drawing/2014/main" id="{307C2722-76B3-5450-0109-522B8996B76F}"/>
              </a:ext>
            </a:extLst>
          </p:cNvPr>
          <p:cNvSpPr>
            <a:spLocks noGrp="1"/>
          </p:cNvSpPr>
          <p:nvPr>
            <p:ph type="sldNum" sz="quarter" idx="5"/>
          </p:nvPr>
        </p:nvSpPr>
        <p:spPr/>
        <p:txBody>
          <a:bodyPr/>
          <a:lstStyle/>
          <a:p>
            <a:fld id="{A1E75C25-C22B-D14A-8C88-D3C1CFA09A77}" type="slidenum">
              <a:rPr lang="en-US" smtClean="0"/>
              <a:pPr/>
              <a:t>51</a:t>
            </a:fld>
            <a:endParaRPr lang="en-US"/>
          </a:p>
        </p:txBody>
      </p:sp>
    </p:spTree>
    <p:extLst>
      <p:ext uri="{BB962C8B-B14F-4D97-AF65-F5344CB8AC3E}">
        <p14:creationId xmlns:p14="http://schemas.microsoft.com/office/powerpoint/2010/main" val="216943257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A7BC2-186F-927E-2E46-C74C153245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3B3A98-FB43-2B9B-E513-CD6D313706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70BBE8-706A-A48D-A9C5-12600C3B0507}"/>
              </a:ext>
            </a:extLst>
          </p:cNvPr>
          <p:cNvSpPr>
            <a:spLocks noGrp="1"/>
          </p:cNvSpPr>
          <p:nvPr>
            <p:ph type="body" idx="1"/>
          </p:nvPr>
        </p:nvSpPr>
        <p:spPr/>
        <p:txBody>
          <a:bodyPr/>
          <a:lstStyle/>
          <a:p>
            <a:r>
              <a:rPr lang="es-419" i="1">
                <a:latin typeface="Arial"/>
                <a:cs typeface="Arial"/>
              </a:rPr>
              <a:t>[Nota al moderador: anime a los participantes a ofrecer respuestas voluntarias. Si la sala es tranquila, seleccione gentilmente a 1 o 2 participantes para compartir sus puntos de vista y comenzar el debate. Tienen 5 minutos para esta sesión].</a:t>
            </a:r>
          </a:p>
          <a:p>
            <a:endParaRPr lang="en-US">
              <a:latin typeface="Arial"/>
              <a:cs typeface="Arial"/>
            </a:endParaRPr>
          </a:p>
          <a:p>
            <a:r>
              <a:rPr lang="es-419">
                <a:latin typeface="Arial"/>
                <a:cs typeface="Arial"/>
              </a:rPr>
              <a:t>Genial, ahora vamos a discutir este escenario juntos.</a:t>
            </a:r>
          </a:p>
          <a:p>
            <a:endParaRPr lang="en-US">
              <a:latin typeface="Arial"/>
              <a:cs typeface="Arial"/>
            </a:endParaRPr>
          </a:p>
          <a:p>
            <a:r>
              <a:rPr lang="es-419">
                <a:latin typeface="Arial"/>
                <a:cs typeface="Arial"/>
              </a:rPr>
              <a:t>Algunas preguntas a considerar son las siguientes:</a:t>
            </a:r>
          </a:p>
          <a:p>
            <a:pPr marL="171450" indent="-171450">
              <a:buFont typeface="Arial" panose="020B0604020202020204" pitchFamily="34" charset="0"/>
              <a:buChar char="•"/>
            </a:pPr>
            <a:r>
              <a:rPr lang="es-419" sz="1200">
                <a:latin typeface="Arial"/>
                <a:cs typeface="Arial"/>
              </a:rPr>
              <a:t>¿Qué salió bien?</a:t>
            </a:r>
          </a:p>
          <a:p>
            <a:pPr marL="171450" indent="-171450">
              <a:buFont typeface="Arial" panose="020B0604020202020204" pitchFamily="34" charset="0"/>
              <a:buChar char="•"/>
            </a:pPr>
            <a:r>
              <a:rPr lang="es-419" sz="1200">
                <a:latin typeface="Arial"/>
                <a:cs typeface="Arial"/>
              </a:rPr>
              <a:t>¿Qué fue un reto?</a:t>
            </a:r>
          </a:p>
          <a:p>
            <a:pPr marL="171450" indent="-171450">
              <a:buFont typeface="Arial" panose="020B0604020202020204" pitchFamily="34" charset="0"/>
              <a:buChar char="•"/>
            </a:pPr>
            <a:r>
              <a:rPr lang="es-419" sz="1200">
                <a:latin typeface="Arial"/>
                <a:cs typeface="Arial"/>
              </a:rPr>
              <a:t>¿Qué preguntas les surgieron?</a:t>
            </a:r>
          </a:p>
          <a:p>
            <a:endParaRPr lang="en-US">
              <a:latin typeface="Arial"/>
              <a:cs typeface="Arial"/>
            </a:endParaRPr>
          </a:p>
          <a:p>
            <a:r>
              <a:rPr lang="es-419" i="1">
                <a:latin typeface="Arial"/>
                <a:cs typeface="Arial"/>
              </a:rPr>
              <a:t>[Nota al moderador: después de 5 minutos, pase a la siguiente diapositiva].</a:t>
            </a:r>
          </a:p>
          <a:p>
            <a:endParaRPr lang="en-US">
              <a:latin typeface="Arial"/>
              <a:cs typeface="Arial"/>
            </a:endParaRPr>
          </a:p>
        </p:txBody>
      </p:sp>
      <p:sp>
        <p:nvSpPr>
          <p:cNvPr id="4" name="Slide Number Placeholder 3">
            <a:extLst>
              <a:ext uri="{FF2B5EF4-FFF2-40B4-BE49-F238E27FC236}">
                <a16:creationId xmlns:a16="http://schemas.microsoft.com/office/drawing/2014/main" id="{59494951-EF14-B9C2-87E9-378E4EC3F56C}"/>
              </a:ext>
            </a:extLst>
          </p:cNvPr>
          <p:cNvSpPr>
            <a:spLocks noGrp="1"/>
          </p:cNvSpPr>
          <p:nvPr>
            <p:ph type="sldNum" sz="quarter" idx="5"/>
          </p:nvPr>
        </p:nvSpPr>
        <p:spPr/>
        <p:txBody>
          <a:bodyPr/>
          <a:lstStyle/>
          <a:p>
            <a:fld id="{A1E75C25-C22B-D14A-8C88-D3C1CFA09A77}" type="slidenum">
              <a:rPr lang="en-US" smtClean="0"/>
              <a:pPr/>
              <a:t>52</a:t>
            </a:fld>
            <a:endParaRPr lang="en-US"/>
          </a:p>
        </p:txBody>
      </p:sp>
    </p:spTree>
    <p:extLst>
      <p:ext uri="{BB962C8B-B14F-4D97-AF65-F5344CB8AC3E}">
        <p14:creationId xmlns:p14="http://schemas.microsoft.com/office/powerpoint/2010/main" val="10360041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4FC55-6882-3417-0325-55B9958A5B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6455A9-CCF7-EEA1-880D-D53309A8FE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43B7F3-6329-C3AC-EE6B-50845074E195}"/>
              </a:ext>
            </a:extLst>
          </p:cNvPr>
          <p:cNvSpPr>
            <a:spLocks noGrp="1"/>
          </p:cNvSpPr>
          <p:nvPr>
            <p:ph type="body" idx="1"/>
          </p:nvPr>
        </p:nvSpPr>
        <p:spPr/>
        <p:txBody>
          <a:bodyPr/>
          <a:lstStyle/>
          <a:p>
            <a:r>
              <a:rPr lang="es-419">
                <a:latin typeface="Arial"/>
                <a:cs typeface="Arial"/>
              </a:rPr>
              <a:t>Tendremos 15 minutos de descanso ahora. </a:t>
            </a:r>
          </a:p>
          <a:p>
            <a:endParaRPr lang="en-US">
              <a:latin typeface="Arial"/>
              <a:cs typeface="Arial"/>
            </a:endParaRPr>
          </a:p>
          <a:p>
            <a:r>
              <a:rPr lang="es-419">
                <a:latin typeface="Arial"/>
                <a:cs typeface="Arial"/>
              </a:rPr>
              <a:t>Agreguen cualquier pregunta que tengan sobre el enfoque 7-1-7 a la lista de preguntas pendientes para que podamos continuar respondiendo a sus preguntas.    </a:t>
            </a:r>
          </a:p>
        </p:txBody>
      </p:sp>
      <p:sp>
        <p:nvSpPr>
          <p:cNvPr id="4" name="Slide Number Placeholder 3">
            <a:extLst>
              <a:ext uri="{FF2B5EF4-FFF2-40B4-BE49-F238E27FC236}">
                <a16:creationId xmlns:a16="http://schemas.microsoft.com/office/drawing/2014/main" id="{28F0B6F0-FEE1-805C-1A85-5B1DB9EA2B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86182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i="1">
                <a:latin typeface="Arial"/>
                <a:cs typeface="Arial"/>
              </a:rPr>
              <a:t>[Nota al moderador: La siguiente diapositiva incluye temas de debate en grupo para un debate en grupo pequeño de 30 minutos. Siéntase libre de cambiar las preguntas en función de la audiencia. Lo ideal sería dividir a los participantes en grupos de 6 a 8 personas si es posible. Ajuste el tiempo para el debate en grupos pequeños + plenario en función de la cantidad de grupos].  </a:t>
            </a:r>
          </a:p>
          <a:p>
            <a:endParaRPr lang="en-US"/>
          </a:p>
          <a:p>
            <a:r>
              <a:rPr lang="es-419">
                <a:latin typeface="Arial"/>
                <a:cs typeface="Arial"/>
              </a:rPr>
              <a:t>Ahora vamos a dividirnos en unos pocos grupos pequeños para el último debate en grupo pequeño, y volveremos al plenario para un debate grupal más grande.  </a:t>
            </a:r>
          </a:p>
          <a:p>
            <a:endParaRPr lang="en-US"/>
          </a:p>
          <a:p>
            <a:r>
              <a:rPr lang="es-419" i="1">
                <a:latin typeface="Arial"/>
                <a:cs typeface="Arial"/>
              </a:rPr>
              <a:t>[Nota al moderador: haga que los participantes se dividan en grupos, ya sea asignándolos al azar (por ejemplo, que las personas digan un número del 1 al 3, si habrá tres grupos, y se vayan acomodando en esos grupos) o que elijan sus propios grupos].</a:t>
            </a:r>
          </a:p>
          <a:p>
            <a:endParaRPr lang="en-US"/>
          </a:p>
          <a:p>
            <a:endParaRPr lang="en-US"/>
          </a:p>
          <a:p>
            <a:endParaRPr lang="en-US"/>
          </a:p>
          <a:p>
            <a:endParaRPr lang="en-US"/>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54</a:t>
            </a:fld>
            <a:endParaRPr lang="en-US"/>
          </a:p>
        </p:txBody>
      </p:sp>
    </p:spTree>
    <p:extLst>
      <p:ext uri="{BB962C8B-B14F-4D97-AF65-F5344CB8AC3E}">
        <p14:creationId xmlns:p14="http://schemas.microsoft.com/office/powerpoint/2010/main" val="40491025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D99D6-EB3C-BDE0-35CE-7743553F85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57CB3F-26E3-C7C0-39C6-D9CAA792C7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E0E7FE-7F6B-7265-10A7-AE001CF3D08D}"/>
              </a:ext>
            </a:extLst>
          </p:cNvPr>
          <p:cNvSpPr>
            <a:spLocks noGrp="1"/>
          </p:cNvSpPr>
          <p:nvPr>
            <p:ph type="body" idx="1"/>
          </p:nvPr>
        </p:nvSpPr>
        <p:spPr/>
        <p:txBody>
          <a:bodyPr/>
          <a:lstStyle/>
          <a:p>
            <a:pPr>
              <a:defRPr/>
            </a:pPr>
            <a:r>
              <a:rPr lang="es-419">
                <a:latin typeface="Arial"/>
                <a:cs typeface="Arial"/>
              </a:rPr>
              <a:t>Entonces, esto es lo que nos gustaría que hicieran. Tengan en cuenta que este es </a:t>
            </a:r>
            <a:r>
              <a:rPr lang="es-419" b="0">
                <a:latin typeface="Arial"/>
                <a:cs typeface="Arial"/>
              </a:rPr>
              <a:t>su tiempo para </a:t>
            </a:r>
            <a:r>
              <a:rPr lang="es-419" b="0">
                <a:solidFill>
                  <a:schemeClr val="tx1"/>
                </a:solidFill>
                <a:latin typeface="Arial"/>
                <a:cs typeface="Arial"/>
              </a:rPr>
              <a:t>un debate abierto sobre 7-1-7 </a:t>
            </a:r>
            <a:r>
              <a:rPr lang="es-419">
                <a:solidFill>
                  <a:schemeClr val="tx1"/>
                </a:solidFill>
                <a:latin typeface="Arial"/>
                <a:cs typeface="Arial"/>
              </a:rPr>
              <a:t>y cómo se relaciona con sus trabajos.  En sus grupos, preséntense</a:t>
            </a:r>
            <a:r>
              <a:rPr lang="es-419">
                <a:latin typeface="Arial"/>
                <a:cs typeface="Arial"/>
              </a:rPr>
              <a:t> </a:t>
            </a:r>
            <a:r>
              <a:rPr lang="es-419">
                <a:solidFill>
                  <a:schemeClr val="tx1"/>
                </a:solidFill>
                <a:latin typeface="Arial"/>
                <a:cs typeface="Arial"/>
              </a:rPr>
              <a:t>y debatan: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solidFill>
                <a:schemeClr val="tx1"/>
              </a:solidFill>
              <a:latin typeface="Arial"/>
              <a:cs typeface="Arial"/>
            </a:endParaRPr>
          </a:p>
          <a:p>
            <a:pPr marL="0" indent="0">
              <a:buNone/>
            </a:pPr>
            <a:r>
              <a:rPr lang="es-419" sz="1200" b="1">
                <a:solidFill>
                  <a:schemeClr val="tx2"/>
                </a:solidFill>
                <a:latin typeface="Arial"/>
                <a:cs typeface="Arial"/>
              </a:rPr>
              <a:t>¿Qué estrategias pueden ayudar a que la adopción del 7-1-7 sea </a:t>
            </a:r>
            <a:r>
              <a:rPr lang="es-419" sz="1200" b="1" u="sng">
                <a:solidFill>
                  <a:schemeClr val="tx2"/>
                </a:solidFill>
                <a:latin typeface="Arial"/>
                <a:cs typeface="Arial"/>
              </a:rPr>
              <a:t>sustentable</a:t>
            </a:r>
            <a:r>
              <a:rPr lang="es-419" sz="1200" b="1">
                <a:solidFill>
                  <a:schemeClr val="tx2"/>
                </a:solidFill>
                <a:latin typeface="Arial"/>
                <a:cs typeface="Arial"/>
              </a:rPr>
              <a:t> en el lugar donde trabajan?</a:t>
            </a:r>
          </a:p>
          <a:p>
            <a:pPr marL="0" indent="0">
              <a:buNone/>
            </a:pPr>
            <a:endParaRPr lang="en-US" sz="200">
              <a:solidFill>
                <a:schemeClr val="tx2"/>
              </a:solidFill>
              <a:effectLst/>
              <a:cs typeface="Arial" panose="020B0604020202020204" pitchFamily="34" charset="0"/>
            </a:endParaRPr>
          </a:p>
          <a:p>
            <a:pPr marL="0" indent="0">
              <a:buNone/>
            </a:pPr>
            <a:r>
              <a:rPr lang="es-419" sz="1200" b="1">
                <a:solidFill>
                  <a:schemeClr val="tx2"/>
                </a:solidFill>
                <a:effectLst/>
                <a:latin typeface="Arial"/>
                <a:cs typeface="Arial"/>
              </a:rPr>
              <a:t>¿Cómo podrían empezar a utilizar los fundamentos del 7-1-7 (puntualidad y mejora continua del desempeño) en sus trabajos incluso ahora mismo?</a:t>
            </a:r>
          </a:p>
          <a:p>
            <a:pPr marL="0" indent="0">
              <a:lnSpc>
                <a:spcPct val="115000"/>
              </a:lnSpc>
              <a:spcBef>
                <a:spcPts val="0"/>
              </a:spcBef>
              <a:spcAft>
                <a:spcPts val="100"/>
              </a:spcAft>
              <a:buNone/>
              <a:defRPr/>
            </a:pPr>
            <a:endParaRPr lang="en-US">
              <a:solidFill>
                <a:schemeClr val="tx1"/>
              </a:solidFill>
              <a:latin typeface="Arial"/>
              <a:cs typeface="Arial"/>
            </a:endParaRPr>
          </a:p>
          <a:p>
            <a:pPr>
              <a:defRPr/>
            </a:pPr>
            <a:r>
              <a:rPr lang="es-419">
                <a:solidFill>
                  <a:schemeClr val="tx1"/>
                </a:solidFill>
                <a:latin typeface="Arial"/>
                <a:cs typeface="Arial"/>
              </a:rPr>
              <a:t>Tienen 30 minutos para este ejercicio. En la primera mitad aproximadamente [</a:t>
            </a:r>
            <a:r>
              <a:rPr lang="es-419" i="1">
                <a:solidFill>
                  <a:schemeClr val="tx1"/>
                </a:solidFill>
                <a:latin typeface="Arial"/>
                <a:cs typeface="Arial"/>
              </a:rPr>
              <a:t>nota al moderador: dar tiempo exacto, por ejemplo, 15, 20 minutos, en función de </a:t>
            </a:r>
            <a:r>
              <a:rPr lang="es-419" i="1">
                <a:latin typeface="Arial"/>
                <a:cs typeface="Arial"/>
              </a:rPr>
              <a:t>la cantidad de grupos, si puede],</a:t>
            </a:r>
            <a:r>
              <a:rPr lang="es-419">
                <a:solidFill>
                  <a:schemeClr val="tx1"/>
                </a:solidFill>
                <a:latin typeface="Arial"/>
                <a:cs typeface="Arial"/>
              </a:rPr>
              <a:t> debatirán estas preguntas en el grupo.</a:t>
            </a:r>
            <a:r>
              <a:rPr lang="es-419">
                <a:latin typeface="Arial"/>
                <a:cs typeface="Arial"/>
              </a:rPr>
              <a:t> </a:t>
            </a:r>
            <a:r>
              <a:rPr lang="es-419">
                <a:solidFill>
                  <a:schemeClr val="tx1"/>
                </a:solidFill>
                <a:latin typeface="Arial"/>
                <a:cs typeface="Arial"/>
              </a:rPr>
              <a:t> Luego, en la sesión plenaria, dispondremos de un breve período de 2 minutos o menos, para que cada grupo exponga sus conclusiones.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419">
                <a:solidFill>
                  <a:schemeClr val="tx1"/>
                </a:solidFill>
                <a:latin typeface="Arial"/>
                <a:cs typeface="Arial"/>
              </a:rPr>
              <a:t>¡Espero que tengan buenas conversaciones!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solidFill>
                <a:schemeClr val="tx1"/>
              </a:solidFill>
              <a:latin typeface="Arial"/>
              <a:cs typeface="Arial"/>
            </a:endParaRPr>
          </a:p>
          <a:p>
            <a:endParaRPr lang="en-US">
              <a:cs typeface="Arial"/>
            </a:endParaRPr>
          </a:p>
          <a:p>
            <a:endParaRPr lang="en-US">
              <a:cs typeface="Arial"/>
            </a:endParaRPr>
          </a:p>
        </p:txBody>
      </p:sp>
      <p:sp>
        <p:nvSpPr>
          <p:cNvPr id="4" name="Slide Number Placeholder 3">
            <a:extLst>
              <a:ext uri="{FF2B5EF4-FFF2-40B4-BE49-F238E27FC236}">
                <a16:creationId xmlns:a16="http://schemas.microsoft.com/office/drawing/2014/main" id="{24E8AF97-F41A-83AE-3F58-783D6B77C30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1283710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a:latin typeface="Arial"/>
                <a:cs typeface="Arial"/>
              </a:rPr>
              <a:t>Gracias por participar durante todo este día. Tenemos unas cuantas diapositivas más como cierre.  </a:t>
            </a:r>
          </a:p>
        </p:txBody>
      </p:sp>
      <p:sp>
        <p:nvSpPr>
          <p:cNvPr id="4" name="Slide Number Placeholder 3"/>
          <p:cNvSpPr>
            <a:spLocks noGrp="1"/>
          </p:cNvSpPr>
          <p:nvPr>
            <p:ph type="sldNum" sz="quarter" idx="5"/>
          </p:nvPr>
        </p:nvSpPr>
        <p:spPr/>
        <p:txBody>
          <a:bodyPr/>
          <a:lstStyle/>
          <a:p>
            <a:fld id="{A1E75C25-C22B-D14A-8C88-D3C1CFA09A77}" type="slidenum">
              <a:rPr lang="en-US" smtClean="0"/>
              <a:pPr/>
              <a:t>56</a:t>
            </a:fld>
            <a:endParaRPr lang="en-US"/>
          </a:p>
        </p:txBody>
      </p:sp>
    </p:spTree>
    <p:extLst>
      <p:ext uri="{BB962C8B-B14F-4D97-AF65-F5344CB8AC3E}">
        <p14:creationId xmlns:p14="http://schemas.microsoft.com/office/powerpoint/2010/main" val="26412668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B8243-843B-AFD6-493E-0C8CEE5525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7C6A50-A9EF-BA48-A82D-89F4B96B8D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09D4FD-AC13-828A-1E67-7A588C3B0E8C}"/>
              </a:ext>
            </a:extLst>
          </p:cNvPr>
          <p:cNvSpPr>
            <a:spLocks noGrp="1"/>
          </p:cNvSpPr>
          <p:nvPr>
            <p:ph type="body" idx="1"/>
          </p:nvPr>
        </p:nvSpPr>
        <p:spPr/>
        <p:txBody>
          <a:bodyPr/>
          <a:lstStyle/>
          <a:p>
            <a:r>
              <a:rPr lang="es-419" i="1">
                <a:latin typeface="Arial"/>
                <a:cs typeface="Arial"/>
              </a:rPr>
              <a:t>[Nota al moderador: si hay tiempo, recomendamos preguntar a los participantes si creen que se cumplieron cada uno de estos objetivos. Recuerde actualizar esta diapositiva con los objetivos revisados del taller si adaptó el programa y los materiales (por ejemplo, si los participantes no están ayudando a desarrollar un plan de adopción/uso, si sacó el material de profundización de adopción, etc.) </a:t>
            </a:r>
          </a:p>
          <a:p>
            <a:endParaRPr lang="en-US">
              <a:latin typeface="Calibri"/>
              <a:ea typeface="Calibri"/>
              <a:cs typeface="Calibri"/>
            </a:endParaRPr>
          </a:p>
          <a:p>
            <a:r>
              <a:rPr lang="es-419"/>
              <a:t>Ahora, revisemos los objetivos de aprendizaje de nuevo y veamos si creen que los hemos logrado. </a:t>
            </a:r>
          </a:p>
          <a:p>
            <a:endParaRPr lang="en-US" sz="1200" b="0">
              <a:latin typeface="Calibri"/>
              <a:ea typeface="Calibri"/>
              <a:cs typeface="Calibri"/>
            </a:endParaRPr>
          </a:p>
          <a:p>
            <a:pPr marL="171450" indent="-171450">
              <a:buFont typeface="Arial" panose="020B0604020202020204" pitchFamily="34" charset="0"/>
              <a:buChar char="•"/>
            </a:pPr>
            <a:r>
              <a:rPr lang="es-419" sz="1200" b="0">
                <a:latin typeface="Arial"/>
                <a:cs typeface="Arial"/>
              </a:rPr>
              <a:t>Comprender eel enfoque de mejora del desempeño 7-1-7 y las revisiones de acción temprana para la detección, notificación y respuesta de brotes.</a:t>
            </a:r>
          </a:p>
          <a:p>
            <a:pPr marL="628650" lvl="1" indent="-171450">
              <a:buFont typeface="Arial" panose="020B0604020202020204" pitchFamily="34" charset="0"/>
              <a:buChar char="•"/>
            </a:pPr>
            <a:r>
              <a:rPr lang="es-419" sz="1200" b="0">
                <a:latin typeface="Arial"/>
                <a:cs typeface="Arial"/>
              </a:rPr>
              <a:t>Nos centramos en esto al principio y tratamos de reforzarlo a lo largo del taller. ¿Creen que cumplimos con este objetivo?</a:t>
            </a:r>
          </a:p>
          <a:p>
            <a:pPr marL="628650" lvl="1" indent="-171450">
              <a:buFont typeface="Arial" panose="020B0604020202020204" pitchFamily="34" charset="0"/>
              <a:buChar char="•"/>
            </a:pPr>
            <a:endParaRPr lang="en-US" sz="1200" b="0">
              <a:latin typeface="Arial"/>
              <a:cs typeface="Arial"/>
            </a:endParaRPr>
          </a:p>
          <a:p>
            <a:pPr marL="171450" lvl="0" indent="-171450">
              <a:buFont typeface="Arial" panose="020B0604020202020204" pitchFamily="34" charset="0"/>
              <a:buChar char="•"/>
            </a:pPr>
            <a:r>
              <a:rPr lang="es-419" sz="1200" b="0">
                <a:latin typeface="Arial"/>
                <a:cs typeface="Arial"/>
              </a:rPr>
              <a:t>Explicar cómo el enfoque 7-1-7 impulsa la mejora del desempeño de los sistemas de brotes</a:t>
            </a:r>
          </a:p>
          <a:p>
            <a:pPr marL="628650" lvl="1" indent="-171450">
              <a:buFont typeface="Arial" panose="020B0604020202020204" pitchFamily="34" charset="0"/>
              <a:buChar char="•"/>
            </a:pPr>
            <a:r>
              <a:rPr lang="es-419" sz="1200" b="0">
                <a:latin typeface="Arial"/>
                <a:cs typeface="Arial"/>
              </a:rPr>
              <a:t>¿Sienten que son capaces de explicar esto ahora? </a:t>
            </a:r>
          </a:p>
          <a:p>
            <a:pPr marL="628650" lvl="1" indent="-171450">
              <a:buFont typeface="Arial" panose="020B0604020202020204" pitchFamily="34" charset="0"/>
              <a:buChar char="•"/>
            </a:pPr>
            <a:endParaRPr lang="en-US" sz="1200" b="0">
              <a:latin typeface="Arial"/>
              <a:cs typeface="Arial"/>
            </a:endParaRPr>
          </a:p>
          <a:p>
            <a:pPr marL="342900" indent="-342900">
              <a:lnSpc>
                <a:spcPct val="113999"/>
              </a:lnSpc>
              <a:buFont typeface="Arial" panose="020B0604020202020204" pitchFamily="34" charset="0"/>
              <a:buChar char="•"/>
            </a:pPr>
            <a:r>
              <a:rPr lang="es-419" sz="1200" b="0">
                <a:latin typeface="Arial"/>
                <a:cs typeface="Arial"/>
              </a:rPr>
              <a:t>Identificar oportunidades y desafíos para apoyar la concientización, la adopción y el uso del enfoque 7-1-7 en sus trabajos</a:t>
            </a:r>
          </a:p>
          <a:p>
            <a:pPr marL="800100" lvl="1" indent="-342900">
              <a:lnSpc>
                <a:spcPct val="113999"/>
              </a:lnSpc>
              <a:buFont typeface="Arial" panose="020B0604020202020204" pitchFamily="34" charset="0"/>
              <a:buChar char="•"/>
            </a:pPr>
            <a:r>
              <a:rPr lang="es-419" sz="1200" b="0">
                <a:latin typeface="Arial"/>
                <a:cs typeface="Arial"/>
              </a:rPr>
              <a:t>Nos centramos en esto durante todo el taller, incluso durante algunas de las sesiones de debate. ¿Creen que logramos este objetivo?</a:t>
            </a:r>
          </a:p>
          <a:p>
            <a:pPr marL="800100" lvl="1" indent="-342900">
              <a:lnSpc>
                <a:spcPct val="113999"/>
              </a:lnSpc>
              <a:buFont typeface="Arial" panose="020B0604020202020204" pitchFamily="34" charset="0"/>
              <a:buChar char="•"/>
            </a:pPr>
            <a:endParaRPr lang="en-US" sz="1200" b="0">
              <a:latin typeface="Arial"/>
              <a:cs typeface="Arial"/>
            </a:endParaRPr>
          </a:p>
          <a:p>
            <a:pPr marL="342900" lvl="0" indent="-342900">
              <a:lnSpc>
                <a:spcPct val="113999"/>
              </a:lnSpc>
              <a:buFont typeface="Arial" panose="020B0604020202020204" pitchFamily="34" charset="0"/>
              <a:buChar char="•"/>
            </a:pPr>
            <a:r>
              <a:rPr lang="es-419" sz="1200" b="0">
                <a:latin typeface="Arial"/>
                <a:cs typeface="Arial"/>
              </a:rPr>
              <a:t>Aplicar pasos clave y prácticas modelo para apoyar la adopción del enfoque 7-1-7 y su uso en todos los programas y contextos.</a:t>
            </a:r>
          </a:p>
          <a:p>
            <a:pPr marL="800100" lvl="1" indent="-342900">
              <a:lnSpc>
                <a:spcPct val="113999"/>
              </a:lnSpc>
              <a:buFont typeface="Arial" panose="020B0604020202020204" pitchFamily="34" charset="0"/>
              <a:buChar char="•"/>
            </a:pPr>
            <a:r>
              <a:rPr lang="es-419" sz="1200" b="0">
                <a:latin typeface="Arial"/>
                <a:cs typeface="Arial"/>
              </a:rPr>
              <a:t>Cubrimos esto durante nuestra profundización sobre adopción y uso. ¿Creen que cumplimos este objetivo?  </a:t>
            </a:r>
          </a:p>
          <a:p>
            <a:pPr marL="800100" lvl="1" indent="-342900">
              <a:lnSpc>
                <a:spcPct val="113999"/>
              </a:lnSpc>
              <a:buFont typeface="Arial" panose="020B0604020202020204" pitchFamily="34" charset="0"/>
              <a:buChar char="•"/>
            </a:pPr>
            <a:endParaRPr lang="en-US" sz="1200" b="0">
              <a:latin typeface="Arial"/>
              <a:cs typeface="Arial"/>
            </a:endParaRPr>
          </a:p>
          <a:p>
            <a:pPr marL="342900" lvl="0" indent="-342900">
              <a:lnSpc>
                <a:spcPct val="113999"/>
              </a:lnSpc>
              <a:buFont typeface="Arial" panose="020B0604020202020204" pitchFamily="34" charset="0"/>
              <a:buChar char="•"/>
            </a:pPr>
            <a:r>
              <a:rPr lang="es-419" sz="1200" b="0">
                <a:latin typeface="Arial"/>
                <a:cs typeface="Arial"/>
              </a:rPr>
              <a:t>Desarrollar un plan para la adopción y el uso rutinario del objetivo 7-1-7 en su país/jurisdicción</a:t>
            </a:r>
          </a:p>
          <a:p>
            <a:pPr marL="800100" lvl="1" indent="-342900">
              <a:lnSpc>
                <a:spcPct val="113999"/>
              </a:lnSpc>
              <a:buFont typeface="Arial" panose="020B0604020202020204" pitchFamily="34" charset="0"/>
              <a:buChar char="•"/>
            </a:pPr>
            <a:r>
              <a:rPr lang="es-419" sz="1200" b="0">
                <a:latin typeface="Arial"/>
                <a:cs typeface="Arial"/>
              </a:rPr>
              <a:t>Hemos debatido algunos de estos temas a lo largo de la mañana y luego hemos dedicado tiempo a centrarnos en este objetivo. ¿Creen que cumplimos este objetivo?</a:t>
            </a:r>
          </a:p>
          <a:p>
            <a:pPr algn="just"/>
            <a:endParaRPr lang="en-US">
              <a:cs typeface="Arial" panose="020B0604020202020204" pitchFamily="34" charset="0"/>
            </a:endParaRPr>
          </a:p>
        </p:txBody>
      </p:sp>
      <p:sp>
        <p:nvSpPr>
          <p:cNvPr id="4" name="Slide Number Placeholder 3">
            <a:extLst>
              <a:ext uri="{FF2B5EF4-FFF2-40B4-BE49-F238E27FC236}">
                <a16:creationId xmlns:a16="http://schemas.microsoft.com/office/drawing/2014/main" id="{E41E8660-9D3A-7F89-3EA5-FCA45A31E305}"/>
              </a:ext>
            </a:extLst>
          </p:cNvPr>
          <p:cNvSpPr>
            <a:spLocks noGrp="1"/>
          </p:cNvSpPr>
          <p:nvPr>
            <p:ph type="sldNum" sz="quarter" idx="5"/>
          </p:nvPr>
        </p:nvSpPr>
        <p:spPr/>
        <p:txBody>
          <a:bodyPr/>
          <a:lstStyle/>
          <a:p>
            <a:fld id="{A1E75C25-C22B-D14A-8C88-D3C1CFA09A77}" type="slidenum">
              <a:rPr lang="en-US" smtClean="0"/>
              <a:pPr/>
              <a:t>57</a:t>
            </a:fld>
            <a:endParaRPr lang="en-US"/>
          </a:p>
        </p:txBody>
      </p:sp>
    </p:spTree>
    <p:extLst>
      <p:ext uri="{BB962C8B-B14F-4D97-AF65-F5344CB8AC3E}">
        <p14:creationId xmlns:p14="http://schemas.microsoft.com/office/powerpoint/2010/main" val="9179696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a:latin typeface="Arial"/>
                <a:cs typeface="Arial"/>
              </a:rPr>
              <a:t>Un recordatorio, en el sitio web de 7-1-7 Alliance pueden encontrar una amplia gama de recursos para entender el enfoque 7-1-7 y empezar a adoptarlo y usarlo.  Hay detalles sobre el uso de pasos y componentes de adopción que revisamos durante el taller que pueden revisar en el kit de herramientas digitales 7-1-7.  </a:t>
            </a:r>
          </a:p>
        </p:txBody>
      </p:sp>
      <p:sp>
        <p:nvSpPr>
          <p:cNvPr id="4" name="Slide Number Placeholder 3"/>
          <p:cNvSpPr>
            <a:spLocks noGrp="1"/>
          </p:cNvSpPr>
          <p:nvPr>
            <p:ph type="sldNum" sz="quarter" idx="5"/>
          </p:nvPr>
        </p:nvSpPr>
        <p:spPr/>
        <p:txBody>
          <a:bodyPr/>
          <a:lstStyle/>
          <a:p>
            <a:fld id="{A1E75C25-C22B-D14A-8C88-D3C1CFA09A77}" type="slidenum">
              <a:rPr lang="en-US" smtClean="0"/>
              <a:pPr/>
              <a:t>58</a:t>
            </a:fld>
            <a:endParaRPr lang="en-US"/>
          </a:p>
        </p:txBody>
      </p:sp>
    </p:spTree>
    <p:extLst>
      <p:ext uri="{BB962C8B-B14F-4D97-AF65-F5344CB8AC3E}">
        <p14:creationId xmlns:p14="http://schemas.microsoft.com/office/powerpoint/2010/main" val="14612966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08057C-A19E-2283-781C-35AF2BB1AB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94B273-45BA-6905-6626-D90AD6389D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D53875-B1D6-01B0-BE39-B193BC19DCFE}"/>
              </a:ext>
            </a:extLst>
          </p:cNvPr>
          <p:cNvSpPr>
            <a:spLocks noGrp="1"/>
          </p:cNvSpPr>
          <p:nvPr>
            <p:ph type="body" idx="1"/>
          </p:nvPr>
        </p:nvSpPr>
        <p:spPr/>
        <p:txBody>
          <a:bodyPr/>
          <a:lstStyle/>
          <a:p>
            <a:pPr algn="just"/>
            <a:r>
              <a:rPr lang="es-419" i="1">
                <a:latin typeface="Arial"/>
                <a:cs typeface="Arial"/>
              </a:rPr>
              <a:t>[Nota al moderador: rellene esta diapositiva con los pasos siguientes, las sugerencias de contenido se proporcionan en las viñetas actuales, que deben ser reemplazadas por los próximos pasos reales. Retire el color amarillo una vez que la diapositiva esté completa.].  </a:t>
            </a:r>
          </a:p>
          <a:p>
            <a:pPr algn="just"/>
            <a:endParaRPr lang="en-US">
              <a:cs typeface="Arial" panose="020B0604020202020204" pitchFamily="34" charset="0"/>
            </a:endParaRPr>
          </a:p>
          <a:p>
            <a:pPr algn="just"/>
            <a:r>
              <a:rPr lang="es-419">
                <a:latin typeface="Arial"/>
                <a:cs typeface="Arial"/>
              </a:rPr>
              <a:t>Ahora que terminamos, repasemos algunos próximos pasos para que sepan lo que les espera al 7-1-7 y a ustedes.  </a:t>
            </a:r>
          </a:p>
          <a:p>
            <a:pPr algn="just"/>
            <a:endParaRPr lang="en-US">
              <a:cs typeface="Arial" panose="020B0604020202020204" pitchFamily="34" charset="0"/>
            </a:endParaRPr>
          </a:p>
          <a:p>
            <a:pPr algn="just"/>
            <a:r>
              <a:rPr lang="es-419" i="1">
                <a:latin typeface="Arial"/>
                <a:cs typeface="Arial"/>
              </a:rPr>
              <a:t>[Nota al moderador: explique los próximos pasos]</a:t>
            </a:r>
          </a:p>
        </p:txBody>
      </p:sp>
      <p:sp>
        <p:nvSpPr>
          <p:cNvPr id="4" name="Slide Number Placeholder 3">
            <a:extLst>
              <a:ext uri="{FF2B5EF4-FFF2-40B4-BE49-F238E27FC236}">
                <a16:creationId xmlns:a16="http://schemas.microsoft.com/office/drawing/2014/main" id="{B31A9168-CFEE-1A34-82A5-D0068D4B55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42529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s-419" b="0" i="0" u="none" strike="noStrike">
                <a:solidFill>
                  <a:srgbClr val="000000"/>
                </a:solidFill>
                <a:effectLst/>
                <a:latin typeface="Arial"/>
                <a:cs typeface="Arial"/>
              </a:rPr>
              <a:t>Repasemos nuestros objetivos de aprendizaje del taller de nuevo. </a:t>
            </a:r>
            <a:r>
              <a:rPr lang="es-419">
                <a:latin typeface="Arial"/>
                <a:cs typeface="Arial"/>
              </a:rPr>
              <a:t>Al final de este día, deben ser capaces de lo siguiente: </a:t>
            </a:r>
          </a:p>
          <a:p>
            <a:endParaRPr lang="en-US">
              <a:latin typeface="Arial"/>
              <a:cs typeface="Arial"/>
            </a:endParaRPr>
          </a:p>
          <a:p>
            <a:pPr marL="342900" indent="-342900">
              <a:lnSpc>
                <a:spcPct val="113999"/>
              </a:lnSpc>
              <a:buAutoNum type="arabicPeriod"/>
            </a:pPr>
            <a:r>
              <a:rPr lang="es-419" sz="1200" b="0">
                <a:latin typeface="Arial"/>
                <a:cs typeface="Arial"/>
              </a:rPr>
              <a:t>Comprender el objetivo 7-1-7 </a:t>
            </a:r>
            <a:r>
              <a:rPr lang="es-419">
                <a:latin typeface="Arial"/>
                <a:cs typeface="Arial"/>
              </a:rPr>
              <a:t>y el enfoque de mejora</a:t>
            </a:r>
            <a:r>
              <a:rPr lang="es-419" sz="1200" b="0">
                <a:latin typeface="Arial"/>
                <a:cs typeface="Arial"/>
              </a:rPr>
              <a:t> del desempeño, y las revisiones de acción temprana para la detección, notificación y respuesta de brotes  </a:t>
            </a:r>
          </a:p>
          <a:p>
            <a:pPr marL="342900" indent="-342900">
              <a:lnSpc>
                <a:spcPct val="113999"/>
              </a:lnSpc>
              <a:buFont typeface="+mj-lt"/>
              <a:buAutoNum type="arabicPeriod"/>
            </a:pPr>
            <a:r>
              <a:rPr lang="es-419" sz="1100" b="0">
                <a:latin typeface="Arial"/>
                <a:cs typeface="Arial"/>
              </a:rPr>
              <a:t>Explicar cómo el enfoque 7-1-7 impulsa la mejora del desempeño de los sistemas de brotes.</a:t>
            </a:r>
          </a:p>
          <a:p>
            <a:pPr marL="342900" indent="-342900">
              <a:lnSpc>
                <a:spcPct val="113999"/>
              </a:lnSpc>
              <a:buFont typeface="+mj-lt"/>
              <a:buAutoNum type="arabicPeriod"/>
            </a:pPr>
            <a:r>
              <a:rPr lang="es-419" sz="1100" b="0">
                <a:latin typeface="Arial"/>
                <a:cs typeface="Arial"/>
              </a:rPr>
              <a:t>Identificar oportunidades y desafíos para apoyar la concientización, la adopción y el uso del enfoque 7-1-7 en sus trabajos</a:t>
            </a:r>
          </a:p>
          <a:p>
            <a:pPr marL="342900" indent="-342900">
              <a:lnSpc>
                <a:spcPct val="113999"/>
              </a:lnSpc>
              <a:buFont typeface="+mj-lt"/>
              <a:buAutoNum type="arabicPeriod"/>
            </a:pPr>
            <a:r>
              <a:rPr lang="es-419" sz="1200" b="0">
                <a:latin typeface="Arial"/>
                <a:cs typeface="Arial"/>
              </a:rPr>
              <a:t>Aplicar pasos clave y prácticas modelo para apoyar la adopción del enfoque 7-1-7 y su uso en todos los programas y contextos.</a:t>
            </a:r>
          </a:p>
          <a:p>
            <a:pPr marL="342900" indent="-342900">
              <a:lnSpc>
                <a:spcPct val="113999"/>
              </a:lnSpc>
              <a:buFont typeface="+mj-lt"/>
              <a:buAutoNum type="arabicPeriod"/>
            </a:pPr>
            <a:r>
              <a:rPr lang="es-419" sz="1200" b="0">
                <a:latin typeface="Arial"/>
                <a:cs typeface="Arial"/>
              </a:rPr>
              <a:t>Planifique la adopción y el uso rutinario del objetivo 7-1-7 en su </a:t>
            </a:r>
            <a:r>
              <a:rPr lang="es-419">
                <a:latin typeface="Arial"/>
                <a:cs typeface="Arial"/>
              </a:rPr>
              <a:t>país o jurisdicción </a:t>
            </a:r>
          </a:p>
          <a:p>
            <a:pPr marL="342900" indent="-342900">
              <a:lnSpc>
                <a:spcPct val="113999"/>
              </a:lnSpc>
              <a:buAutoNum type="arabicPeriod"/>
            </a:pPr>
            <a:endParaRPr lang="en-US" sz="1200" b="0" i="0">
              <a:solidFill>
                <a:srgbClr val="000000"/>
              </a:solidFill>
              <a:effectLst/>
              <a:latin typeface="Arial"/>
              <a:cs typeface="Arial"/>
            </a:endParaRPr>
          </a:p>
          <a:p>
            <a:pPr>
              <a:lnSpc>
                <a:spcPct val="113999"/>
              </a:lnSpc>
            </a:pPr>
            <a:r>
              <a:rPr lang="es-419">
                <a:latin typeface="Arial"/>
                <a:cs typeface="Arial"/>
              </a:rPr>
              <a:t>Los dos primeros objetivos los cubrimos en los materiales introductorios y han seguido reforzándose a lo largo del taller, y el tercer objetivo se ha entretejido a lo largo del taller. Cubrimos el cuarto objetivo en los últimos dos días. Si bien hemos tenido varios debates sobre cómo planificar la adopción y el uso del 7-1-7 hoy nos centraremos en esto.  </a:t>
            </a:r>
          </a:p>
          <a:p>
            <a:pPr>
              <a:lnSpc>
                <a:spcPct val="113999"/>
              </a:lnSpc>
            </a:pPr>
            <a:endParaRPr lang="en-US" b="0" i="0">
              <a:solidFill>
                <a:srgbClr val="444444"/>
              </a:solidFill>
              <a:effectLst/>
              <a:latin typeface="Arial"/>
              <a:ea typeface="Calibri"/>
              <a:cs typeface="Arial"/>
            </a:endParaRPr>
          </a:p>
          <a:p>
            <a:pPr>
              <a:lnSpc>
                <a:spcPct val="113999"/>
              </a:lnSpc>
            </a:pPr>
            <a:endParaRPr lang="en-US" b="0" i="0">
              <a:solidFill>
                <a:srgbClr val="444444"/>
              </a:solidFill>
              <a:effectLst/>
              <a:latin typeface="Arial"/>
              <a:ea typeface="Calibri"/>
              <a:cs typeface="Arial"/>
            </a:endParaRPr>
          </a:p>
          <a:p>
            <a:pPr algn="just"/>
            <a:endParaRPr lang="en-US">
              <a:cs typeface="Arial" panose="020B0604020202020204" pitchFamily="34" charset="0"/>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6</a:t>
            </a:fld>
            <a:endParaRPr lang="en-US"/>
          </a:p>
        </p:txBody>
      </p:sp>
    </p:spTree>
    <p:extLst>
      <p:ext uri="{BB962C8B-B14F-4D97-AF65-F5344CB8AC3E}">
        <p14:creationId xmlns:p14="http://schemas.microsoft.com/office/powerpoint/2010/main" val="9404136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i="1"/>
              <a:t>[Nota al moderador: pida a los oradores que pronuncien sus observaciones finales del día y del taller].  </a:t>
            </a:r>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60</a:t>
            </a:fld>
            <a:endParaRPr lang="en-US"/>
          </a:p>
        </p:txBody>
      </p:sp>
    </p:spTree>
    <p:extLst>
      <p:ext uri="{BB962C8B-B14F-4D97-AF65-F5344CB8AC3E}">
        <p14:creationId xmlns:p14="http://schemas.microsoft.com/office/powerpoint/2010/main" val="2105013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419">
                <a:latin typeface="Arial"/>
                <a:cs typeface="Arial"/>
              </a:rPr>
              <a:t>Estamos muy agradecidos por su participación en este taller técnico de 7-1-7. ¡Gracias!</a:t>
            </a:r>
          </a:p>
        </p:txBody>
      </p:sp>
      <p:sp>
        <p:nvSpPr>
          <p:cNvPr id="4" name="Slide Number Placeholder 3"/>
          <p:cNvSpPr>
            <a:spLocks noGrp="1"/>
          </p:cNvSpPr>
          <p:nvPr>
            <p:ph type="sldNum" sz="quarter" idx="5"/>
          </p:nvPr>
        </p:nvSpPr>
        <p:spPr/>
        <p:txBody>
          <a:bodyPr/>
          <a:lstStyle/>
          <a:p>
            <a:fld id="{A1E75C25-C22B-D14A-8C88-D3C1CFA09A77}" type="slidenum">
              <a:rPr lang="en-US" smtClean="0"/>
              <a:pPr/>
              <a:t>61</a:t>
            </a:fld>
            <a:endParaRPr lang="en-US"/>
          </a:p>
        </p:txBody>
      </p:sp>
    </p:spTree>
    <p:extLst>
      <p:ext uri="{BB962C8B-B14F-4D97-AF65-F5344CB8AC3E}">
        <p14:creationId xmlns:p14="http://schemas.microsoft.com/office/powerpoint/2010/main" val="2480975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419" i="1">
                <a:latin typeface="Arial"/>
                <a:cs typeface="Arial"/>
              </a:rPr>
              <a:t>[Nota al moderador: mantenga el debate hasta un máximo de 3 minutos. A</a:t>
            </a:r>
            <a:r>
              <a:rPr lang="es-419" sz="1200" b="0" i="1">
                <a:latin typeface="Arial"/>
                <a:cs typeface="Arial"/>
              </a:rPr>
              <a:t>liente una respuesta y espere las réplicas. Si nadie levanta la mano, llame gentilmente a 1 o 2 </a:t>
            </a:r>
            <a:r>
              <a:rPr lang="es-419" i="1">
                <a:latin typeface="Arial"/>
                <a:cs typeface="Arial"/>
              </a:rPr>
              <a:t>participantes</a:t>
            </a:r>
            <a:r>
              <a:rPr lang="es-419" sz="1200" b="0" i="1">
                <a:latin typeface="Arial"/>
                <a:cs typeface="Arial"/>
              </a:rPr>
              <a:t> para comenzar el debate. Esto es importante, especialmente para estas preguntas anteriores, para establecer el tono del taller para la participación activa</a:t>
            </a:r>
            <a:r>
              <a:rPr lang="es-419" i="1">
                <a:latin typeface="Arial"/>
                <a:cs typeface="Arial"/>
              </a:rPr>
              <a:t>].</a:t>
            </a:r>
          </a:p>
          <a:p>
            <a:endParaRPr lang="en-US"/>
          </a:p>
          <a:p>
            <a:r>
              <a:rPr lang="es-419">
                <a:latin typeface="Arial"/>
                <a:cs typeface="Arial"/>
              </a:rPr>
              <a:t>Ahora, quiero saber cuáles fueron sus conclusiones principales de ayer.  </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58909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9AD9D3-7B0C-FF21-B8CC-B20F180D83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D9201D-32C6-22F9-B77A-54251FABA4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928AF2-23EF-7CF4-FBB3-45FF9F735E93}"/>
              </a:ext>
            </a:extLst>
          </p:cNvPr>
          <p:cNvSpPr>
            <a:spLocks noGrp="1"/>
          </p:cNvSpPr>
          <p:nvPr>
            <p:ph type="body" idx="1"/>
          </p:nvPr>
        </p:nvSpPr>
        <p:spPr/>
        <p:txBody>
          <a:bodyPr/>
          <a:lstStyle/>
          <a:p>
            <a:pPr>
              <a:defRPr/>
            </a:pPr>
            <a:r>
              <a:rPr lang="es-419" i="1">
                <a:latin typeface="Arial"/>
                <a:cs typeface="Arial"/>
              </a:rPr>
              <a:t>[Nota al moderador: mantenga el debate hasta un máximo de 3 minutos. Si el público no es demasiado numeroso, considere la posibilidad de que todos se pongan de pie. Pídeles que te digan una idea clave, y solo podrán sentarse una vez que hayan dicho una idea clave que sea única (es decir, sin repeticiones). Una vez que todos estén sentados, continúe con la siguiente diapositiva].</a:t>
            </a:r>
          </a:p>
          <a:p>
            <a:pPr>
              <a:defRPr/>
            </a:pPr>
            <a:r>
              <a:rPr lang="es-419" i="1">
                <a:latin typeface="Arial"/>
                <a:cs typeface="Arial"/>
              </a:rPr>
              <a:t> </a:t>
            </a:r>
          </a:p>
          <a:p>
            <a:r>
              <a:rPr lang="es-419">
                <a:latin typeface="Arial"/>
                <a:cs typeface="Arial"/>
              </a:rPr>
              <a:t>Ahora, quiero saber cuáles fueron sus conclusiones principales de todo el taller.  </a:t>
            </a:r>
          </a:p>
          <a:p>
            <a:endParaRPr lang="en-US">
              <a:latin typeface="Arial"/>
              <a:cs typeface="Arial"/>
            </a:endParaRPr>
          </a:p>
          <a:p>
            <a:endParaRPr lang="en-US"/>
          </a:p>
        </p:txBody>
      </p:sp>
      <p:sp>
        <p:nvSpPr>
          <p:cNvPr id="4" name="Slide Number Placeholder 3">
            <a:extLst>
              <a:ext uri="{FF2B5EF4-FFF2-40B4-BE49-F238E27FC236}">
                <a16:creationId xmlns:a16="http://schemas.microsoft.com/office/drawing/2014/main" id="{B2ADB8B7-5EDA-BF9C-EE2B-A0415F31D85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35304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23597-935E-8183-26C1-179E6DAC29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B85B31-58AF-E2D3-0649-AFC92BBB20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93946E-68EA-F9B9-42A1-E7E90D2B38B4}"/>
              </a:ext>
            </a:extLst>
          </p:cNvPr>
          <p:cNvSpPr>
            <a:spLocks noGrp="1"/>
          </p:cNvSpPr>
          <p:nvPr>
            <p:ph type="body" idx="1"/>
          </p:nvPr>
        </p:nvSpPr>
        <p:spPr/>
        <p:txBody>
          <a:bodyPr/>
          <a:lstStyle/>
          <a:p>
            <a:r>
              <a:rPr lang="es-419">
                <a:latin typeface="Arial"/>
                <a:cs typeface="Arial"/>
              </a:rPr>
              <a:t>Un recordatorio rápido de que hemos diseñado esta capacitación para que sea altamente interactiva, y para eso necesitamos su participación activa. </a:t>
            </a:r>
          </a:p>
          <a:p>
            <a:endParaRPr lang="en-US">
              <a:latin typeface="Arial"/>
              <a:cs typeface="Arial"/>
            </a:endParaRPr>
          </a:p>
          <a:p>
            <a:r>
              <a:rPr lang="es-419">
                <a:latin typeface="Arial"/>
                <a:cs typeface="Arial"/>
              </a:rPr>
              <a:t>Así que únanse a nosotros siendo estudiantes activos y participativos durante nuestras actividades prácticas, debates y sesiones de preguntas y respuestas.</a:t>
            </a:r>
          </a:p>
          <a:p>
            <a:pPr algn="just"/>
            <a:endParaRPr lang="en-US">
              <a:cs typeface="Arial"/>
            </a:endParaRPr>
          </a:p>
          <a:p>
            <a:endParaRPr lang="en-US">
              <a:latin typeface="Calibri"/>
              <a:ea typeface="Calibri"/>
              <a:cs typeface="Calibri"/>
            </a:endParaRPr>
          </a:p>
        </p:txBody>
      </p:sp>
      <p:sp>
        <p:nvSpPr>
          <p:cNvPr id="4" name="Slide Number Placeholder 3">
            <a:extLst>
              <a:ext uri="{FF2B5EF4-FFF2-40B4-BE49-F238E27FC236}">
                <a16:creationId xmlns:a16="http://schemas.microsoft.com/office/drawing/2014/main" id="{6427B412-72BB-EC73-7B57-018B6F5D8590}"/>
              </a:ext>
            </a:extLst>
          </p:cNvPr>
          <p:cNvSpPr>
            <a:spLocks noGrp="1"/>
          </p:cNvSpPr>
          <p:nvPr>
            <p:ph type="sldNum" sz="quarter" idx="5"/>
          </p:nvPr>
        </p:nvSpPr>
        <p:spPr/>
        <p:txBody>
          <a:bodyPr/>
          <a:lstStyle/>
          <a:p>
            <a:fld id="{A1E75C25-C22B-D14A-8C88-D3C1CFA09A77}" type="slidenum">
              <a:rPr lang="en-US" smtClean="0"/>
              <a:pPr/>
              <a:t>9</a:t>
            </a:fld>
            <a:endParaRPr lang="en-US"/>
          </a:p>
        </p:txBody>
      </p:sp>
    </p:spTree>
    <p:extLst>
      <p:ext uri="{BB962C8B-B14F-4D97-AF65-F5344CB8AC3E}">
        <p14:creationId xmlns:p14="http://schemas.microsoft.com/office/powerpoint/2010/main" val="35538249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4B992F8-DD08-3F62-30B9-304F033F4E7F}"/>
              </a:ext>
            </a:extLst>
          </p:cNvPr>
          <p:cNvSpPr/>
          <p:nvPr/>
        </p:nvSpPr>
        <p:spPr>
          <a:xfrm>
            <a:off x="0" y="162"/>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5" name="Round Same Side Corner Rectangle 24">
            <a:extLst>
              <a:ext uri="{FF2B5EF4-FFF2-40B4-BE49-F238E27FC236}">
                <a16:creationId xmlns:a16="http://schemas.microsoft.com/office/drawing/2014/main" id="{CA6E71AB-ED8E-FEED-B76B-4B73FCEB3D67}"/>
              </a:ext>
            </a:extLst>
          </p:cNvPr>
          <p:cNvSpPr/>
          <p:nvPr/>
        </p:nvSpPr>
        <p:spPr>
          <a:xfrm>
            <a:off x="603315" y="1859615"/>
            <a:ext cx="10011266" cy="4689878"/>
          </a:xfrm>
          <a:prstGeom prst="round2SameRect">
            <a:avLst>
              <a:gd name="adj1" fmla="val 8748"/>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14" name="Picture 13">
            <a:extLst>
              <a:ext uri="{FF2B5EF4-FFF2-40B4-BE49-F238E27FC236}">
                <a16:creationId xmlns:a16="http://schemas.microsoft.com/office/drawing/2014/main" id="{58A48999-82A6-0C7C-CDE3-E001425BCD2E}"/>
              </a:ext>
            </a:extLst>
          </p:cNvPr>
          <p:cNvPicPr>
            <a:picLocks noChangeAspect="1"/>
          </p:cNvPicPr>
          <p:nvPr/>
        </p:nvPicPr>
        <p:blipFill rotWithShape="1">
          <a:blip r:embed="rId2" cstate="screen">
            <a:alphaModFix amt="32000"/>
            <a:extLst>
              <a:ext uri="{28A0092B-C50C-407E-A947-70E740481C1C}">
                <a14:useLocalDpi xmlns:a14="http://schemas.microsoft.com/office/drawing/2010/main"/>
              </a:ext>
            </a:extLst>
          </a:blip>
          <a:srcRect/>
          <a:stretch/>
        </p:blipFill>
        <p:spPr>
          <a:xfrm>
            <a:off x="0" y="6000571"/>
            <a:ext cx="6096000" cy="873775"/>
          </a:xfrm>
          <a:prstGeom prst="rect">
            <a:avLst/>
          </a:prstGeom>
        </p:spPr>
      </p:pic>
      <p:pic>
        <p:nvPicPr>
          <p:cNvPr id="15" name="Picture 14">
            <a:extLst>
              <a:ext uri="{FF2B5EF4-FFF2-40B4-BE49-F238E27FC236}">
                <a16:creationId xmlns:a16="http://schemas.microsoft.com/office/drawing/2014/main" id="{7B2DF065-D7CF-BB28-A658-9C8048F37FF2}"/>
              </a:ext>
            </a:extLst>
          </p:cNvPr>
          <p:cNvPicPr>
            <a:picLocks noChangeAspect="1"/>
          </p:cNvPicPr>
          <p:nvPr/>
        </p:nvPicPr>
        <p:blipFill rotWithShape="1">
          <a:blip r:embed="rId3" cstate="screen">
            <a:alphaModFix amt="32000"/>
            <a:extLst>
              <a:ext uri="{28A0092B-C50C-407E-A947-70E740481C1C}">
                <a14:useLocalDpi xmlns:a14="http://schemas.microsoft.com/office/drawing/2010/main"/>
              </a:ext>
            </a:extLst>
          </a:blip>
          <a:srcRect/>
          <a:stretch/>
        </p:blipFill>
        <p:spPr>
          <a:xfrm>
            <a:off x="7892715" y="6000571"/>
            <a:ext cx="4299285" cy="873775"/>
          </a:xfrm>
          <a:prstGeom prst="rect">
            <a:avLst/>
          </a:prstGeom>
        </p:spPr>
      </p:pic>
      <p:sp>
        <p:nvSpPr>
          <p:cNvPr id="13" name="Rectangle 12">
            <a:extLst>
              <a:ext uri="{FF2B5EF4-FFF2-40B4-BE49-F238E27FC236}">
                <a16:creationId xmlns:a16="http://schemas.microsoft.com/office/drawing/2014/main" id="{54520192-0E11-C838-559E-D7DC2BC63318}"/>
              </a:ext>
            </a:extLst>
          </p:cNvPr>
          <p:cNvSpPr/>
          <p:nvPr/>
        </p:nvSpPr>
        <p:spPr>
          <a:xfrm>
            <a:off x="0" y="6549655"/>
            <a:ext cx="12192000" cy="308345"/>
          </a:xfrm>
          <a:prstGeom prst="rect">
            <a:avLst/>
          </a:prstGeom>
          <a:solidFill>
            <a:srgbClr val="3D9D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5" name="Picture 4" descr="A black and green text&#10;&#10;Description automatically generated">
            <a:extLst>
              <a:ext uri="{FF2B5EF4-FFF2-40B4-BE49-F238E27FC236}">
                <a16:creationId xmlns:a16="http://schemas.microsoft.com/office/drawing/2014/main" id="{32A75A90-AC3E-D04E-5F5B-FEB89F11DE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6472" y="662182"/>
            <a:ext cx="3314463" cy="535413"/>
          </a:xfrm>
          <a:prstGeom prst="rect">
            <a:avLst/>
          </a:prstGeom>
        </p:spPr>
      </p:pic>
      <p:pic>
        <p:nvPicPr>
          <p:cNvPr id="6" name="Picture 5">
            <a:extLst>
              <a:ext uri="{FF2B5EF4-FFF2-40B4-BE49-F238E27FC236}">
                <a16:creationId xmlns:a16="http://schemas.microsoft.com/office/drawing/2014/main" id="{F45F9369-0525-BCEC-4E46-62216FA7FAF1}"/>
              </a:ext>
            </a:extLst>
          </p:cNvPr>
          <p:cNvPicPr>
            <a:picLocks noChangeAspect="1"/>
          </p:cNvPicPr>
          <p:nvPr/>
        </p:nvPicPr>
        <p:blipFill rotWithShape="1">
          <a:blip r:embed="rId2" cstate="screen">
            <a:alphaModFix amt="32000"/>
            <a:extLst>
              <a:ext uri="{28A0092B-C50C-407E-A947-70E740481C1C}">
                <a14:useLocalDpi xmlns:a14="http://schemas.microsoft.com/office/drawing/2010/main"/>
              </a:ext>
            </a:extLst>
          </a:blip>
          <a:srcRect/>
          <a:stretch/>
        </p:blipFill>
        <p:spPr>
          <a:xfrm>
            <a:off x="0" y="6000571"/>
            <a:ext cx="6096000" cy="873775"/>
          </a:xfrm>
          <a:prstGeom prst="rect">
            <a:avLst/>
          </a:prstGeom>
        </p:spPr>
      </p:pic>
      <p:pic>
        <p:nvPicPr>
          <p:cNvPr id="9" name="Picture 8">
            <a:extLst>
              <a:ext uri="{FF2B5EF4-FFF2-40B4-BE49-F238E27FC236}">
                <a16:creationId xmlns:a16="http://schemas.microsoft.com/office/drawing/2014/main" id="{4C97901D-F583-2E85-AEF9-E22F606FF53A}"/>
              </a:ext>
            </a:extLst>
          </p:cNvPr>
          <p:cNvPicPr>
            <a:picLocks noChangeAspect="1"/>
          </p:cNvPicPr>
          <p:nvPr/>
        </p:nvPicPr>
        <p:blipFill rotWithShape="1">
          <a:blip r:embed="rId3" cstate="screen">
            <a:alphaModFix amt="32000"/>
            <a:extLst>
              <a:ext uri="{28A0092B-C50C-407E-A947-70E740481C1C}">
                <a14:useLocalDpi xmlns:a14="http://schemas.microsoft.com/office/drawing/2010/main"/>
              </a:ext>
            </a:extLst>
          </a:blip>
          <a:srcRect/>
          <a:stretch/>
        </p:blipFill>
        <p:spPr>
          <a:xfrm>
            <a:off x="7892715" y="6000571"/>
            <a:ext cx="4299285" cy="873775"/>
          </a:xfrm>
          <a:prstGeom prst="rect">
            <a:avLst/>
          </a:prstGeom>
        </p:spPr>
      </p:pic>
      <p:sp>
        <p:nvSpPr>
          <p:cNvPr id="10" name="Rectangle 9">
            <a:extLst>
              <a:ext uri="{FF2B5EF4-FFF2-40B4-BE49-F238E27FC236}">
                <a16:creationId xmlns:a16="http://schemas.microsoft.com/office/drawing/2014/main" id="{E7F1B2FE-1C28-B573-A7AE-59F6B88179E2}"/>
              </a:ext>
            </a:extLst>
          </p:cNvPr>
          <p:cNvSpPr/>
          <p:nvPr/>
        </p:nvSpPr>
        <p:spPr>
          <a:xfrm>
            <a:off x="0" y="6549655"/>
            <a:ext cx="12192000" cy="308345"/>
          </a:xfrm>
          <a:prstGeom prst="rect">
            <a:avLst/>
          </a:prstGeom>
          <a:solidFill>
            <a:srgbClr val="3BB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0" name="Text Placeholder 19">
            <a:extLst>
              <a:ext uri="{FF2B5EF4-FFF2-40B4-BE49-F238E27FC236}">
                <a16:creationId xmlns:a16="http://schemas.microsoft.com/office/drawing/2014/main" id="{419176F9-4656-945C-FEB1-7BAA0ABC3AF8}"/>
              </a:ext>
            </a:extLst>
          </p:cNvPr>
          <p:cNvSpPr>
            <a:spLocks noGrp="1"/>
          </p:cNvSpPr>
          <p:nvPr>
            <p:ph type="body" sz="quarter" idx="13" hasCustomPrompt="1"/>
          </p:nvPr>
        </p:nvSpPr>
        <p:spPr>
          <a:xfrm>
            <a:off x="952500" y="2271322"/>
            <a:ext cx="9166225" cy="1887026"/>
          </a:xfrm>
        </p:spPr>
        <p:txBody>
          <a:bodyPr>
            <a:normAutofit/>
          </a:bodyPr>
          <a:lstStyle>
            <a:lvl1pPr marL="0" indent="0">
              <a:buNone/>
              <a:defRPr sz="4800" b="1">
                <a:solidFill>
                  <a:srgbClr val="3BB042"/>
                </a:solidFill>
              </a:defRPr>
            </a:lvl1pPr>
          </a:lstStyle>
          <a:p>
            <a:pPr lvl="0"/>
            <a:r>
              <a:rPr lang="en-US"/>
              <a:t>Presentation Title Goes In This Placeholder Text Box</a:t>
            </a:r>
          </a:p>
        </p:txBody>
      </p:sp>
      <p:sp>
        <p:nvSpPr>
          <p:cNvPr id="22" name="Text Placeholder 21">
            <a:extLst>
              <a:ext uri="{FF2B5EF4-FFF2-40B4-BE49-F238E27FC236}">
                <a16:creationId xmlns:a16="http://schemas.microsoft.com/office/drawing/2014/main" id="{9DFBD846-F2CA-CF19-69D2-19CC8B917A25}"/>
              </a:ext>
            </a:extLst>
          </p:cNvPr>
          <p:cNvSpPr>
            <a:spLocks noGrp="1"/>
          </p:cNvSpPr>
          <p:nvPr>
            <p:ph type="body" sz="quarter" idx="14" hasCustomPrompt="1"/>
          </p:nvPr>
        </p:nvSpPr>
        <p:spPr>
          <a:xfrm>
            <a:off x="974725" y="4522788"/>
            <a:ext cx="9144000" cy="539750"/>
          </a:xfrm>
        </p:spPr>
        <p:txBody>
          <a:bodyPr anchor="b">
            <a:normAutofit/>
          </a:bodyPr>
          <a:lstStyle>
            <a:lvl1pPr marL="0" indent="0">
              <a:buNone/>
              <a:defRPr sz="2400" b="1">
                <a:solidFill>
                  <a:srgbClr val="628393"/>
                </a:solidFill>
              </a:defRPr>
            </a:lvl1pPr>
            <a:lvl2pPr marL="457200" indent="0">
              <a:buNone/>
              <a:defRPr b="1">
                <a:solidFill>
                  <a:srgbClr val="628393"/>
                </a:solidFill>
              </a:defRPr>
            </a:lvl2pPr>
            <a:lvl3pPr marL="914400" indent="0">
              <a:buNone/>
              <a:defRPr b="1">
                <a:solidFill>
                  <a:srgbClr val="628393"/>
                </a:solidFill>
              </a:defRPr>
            </a:lvl3pPr>
            <a:lvl4pPr marL="1371600" indent="0">
              <a:buNone/>
              <a:defRPr b="1">
                <a:solidFill>
                  <a:srgbClr val="628393"/>
                </a:solidFill>
              </a:defRPr>
            </a:lvl4pPr>
            <a:lvl5pPr marL="1828800" indent="0">
              <a:buNone/>
              <a:defRPr b="1">
                <a:solidFill>
                  <a:srgbClr val="628393"/>
                </a:solidFill>
              </a:defRPr>
            </a:lvl5pPr>
          </a:lstStyle>
          <a:p>
            <a:pPr lvl="0"/>
            <a:r>
              <a:rPr lang="en-US"/>
              <a:t>Presentation Subtitle Goes Here</a:t>
            </a:r>
          </a:p>
        </p:txBody>
      </p:sp>
      <p:sp>
        <p:nvSpPr>
          <p:cNvPr id="24" name="Text Placeholder 23">
            <a:extLst>
              <a:ext uri="{FF2B5EF4-FFF2-40B4-BE49-F238E27FC236}">
                <a16:creationId xmlns:a16="http://schemas.microsoft.com/office/drawing/2014/main" id="{2323E057-B213-6F1C-E3DA-70973D2EA5F0}"/>
              </a:ext>
            </a:extLst>
          </p:cNvPr>
          <p:cNvSpPr>
            <a:spLocks noGrp="1"/>
          </p:cNvSpPr>
          <p:nvPr>
            <p:ph type="body" sz="quarter" idx="15" hasCustomPrompt="1"/>
          </p:nvPr>
        </p:nvSpPr>
        <p:spPr>
          <a:xfrm>
            <a:off x="974724" y="5062538"/>
            <a:ext cx="9144000" cy="561975"/>
          </a:xfrm>
        </p:spPr>
        <p:txBody>
          <a:bodyPr>
            <a:normAutofit/>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Month XX, 2023</a:t>
            </a:r>
          </a:p>
        </p:txBody>
      </p:sp>
    </p:spTree>
    <p:extLst>
      <p:ext uri="{BB962C8B-B14F-4D97-AF65-F5344CB8AC3E}">
        <p14:creationId xmlns:p14="http://schemas.microsoft.com/office/powerpoint/2010/main" val="2079394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1507170"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1</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5067300"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2</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hasCustomPrompt="1"/>
          </p:nvPr>
        </p:nvSpPr>
        <p:spPr>
          <a:xfrm>
            <a:off x="8608938"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3</a:t>
            </a:r>
          </a:p>
        </p:txBody>
      </p:sp>
      <p:cxnSp>
        <p:nvCxnSpPr>
          <p:cNvPr id="12" name="Straight Connector 11">
            <a:extLst>
              <a:ext uri="{FF2B5EF4-FFF2-40B4-BE49-F238E27FC236}">
                <a16:creationId xmlns:a16="http://schemas.microsoft.com/office/drawing/2014/main" id="{FCA3534B-E3A8-4D4A-ADE5-6E5F25C89F0B}"/>
              </a:ext>
            </a:extLst>
          </p:cNvPr>
          <p:cNvCxnSpPr/>
          <p:nvPr/>
        </p:nvCxnSpPr>
        <p:spPr>
          <a:xfrm>
            <a:off x="2535870" y="2921860"/>
            <a:ext cx="7111014" cy="0"/>
          </a:xfrm>
          <a:prstGeom prst="line">
            <a:avLst/>
          </a:prstGeom>
          <a:ln w="76200">
            <a:solidFill>
              <a:srgbClr val="628393"/>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36937E6E-929B-A8EE-42C2-748709CF492D}"/>
              </a:ext>
            </a:extLst>
          </p:cNvPr>
          <p:cNvSpPr/>
          <p:nvPr/>
        </p:nvSpPr>
        <p:spPr>
          <a:xfrm>
            <a:off x="1664749" y="2050739"/>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4" name="Picture Placeholder 3">
            <a:extLst>
              <a:ext uri="{FF2B5EF4-FFF2-40B4-BE49-F238E27FC236}">
                <a16:creationId xmlns:a16="http://schemas.microsoft.com/office/drawing/2014/main" id="{A7A5DD1D-E03B-19E8-AF93-F817A60E4E51}"/>
              </a:ext>
            </a:extLst>
          </p:cNvPr>
          <p:cNvSpPr>
            <a:spLocks noGrp="1"/>
          </p:cNvSpPr>
          <p:nvPr>
            <p:ph type="pic" sz="quarter" idx="21"/>
          </p:nvPr>
        </p:nvSpPr>
        <p:spPr>
          <a:xfrm>
            <a:off x="1953910" y="2337468"/>
            <a:ext cx="1182412" cy="1222625"/>
          </a:xfrm>
        </p:spPr>
        <p:txBody>
          <a:bodyPr/>
          <a:lstStyle>
            <a:lvl1pPr>
              <a:buNone/>
              <a:defRPr>
                <a:solidFill>
                  <a:schemeClr val="bg1">
                    <a:lumMod val="85000"/>
                  </a:schemeClr>
                </a:solidFill>
              </a:defRPr>
            </a:lvl1pPr>
          </a:lstStyle>
          <a:p>
            <a:r>
              <a:rPr lang="en-US"/>
              <a:t>Click icon to add picture</a:t>
            </a:r>
          </a:p>
        </p:txBody>
      </p:sp>
      <p:sp>
        <p:nvSpPr>
          <p:cNvPr id="15" name="Oval 14">
            <a:extLst>
              <a:ext uri="{FF2B5EF4-FFF2-40B4-BE49-F238E27FC236}">
                <a16:creationId xmlns:a16="http://schemas.microsoft.com/office/drawing/2014/main" id="{C7F2B017-E499-C4E7-6F92-371410E44AFE}"/>
              </a:ext>
            </a:extLst>
          </p:cNvPr>
          <p:cNvSpPr/>
          <p:nvPr/>
        </p:nvSpPr>
        <p:spPr>
          <a:xfrm>
            <a:off x="5231950"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6" name="Picture Placeholder 3">
            <a:extLst>
              <a:ext uri="{FF2B5EF4-FFF2-40B4-BE49-F238E27FC236}">
                <a16:creationId xmlns:a16="http://schemas.microsoft.com/office/drawing/2014/main" id="{6839C920-3711-499D-0A0B-B448BAE2447D}"/>
              </a:ext>
            </a:extLst>
          </p:cNvPr>
          <p:cNvSpPr>
            <a:spLocks noGrp="1"/>
          </p:cNvSpPr>
          <p:nvPr>
            <p:ph type="pic" sz="quarter" idx="22"/>
          </p:nvPr>
        </p:nvSpPr>
        <p:spPr>
          <a:xfrm>
            <a:off x="5500171" y="2310547"/>
            <a:ext cx="1182412" cy="1222625"/>
          </a:xfrm>
        </p:spPr>
        <p:txBody>
          <a:bodyPr/>
          <a:lstStyle>
            <a:lvl1pPr>
              <a:buNone/>
              <a:defRPr>
                <a:solidFill>
                  <a:schemeClr val="bg1">
                    <a:lumMod val="85000"/>
                  </a:schemeClr>
                </a:solidFill>
              </a:defRPr>
            </a:lvl1pPr>
          </a:lstStyle>
          <a:p>
            <a:r>
              <a:rPr lang="en-US"/>
              <a:t>Click icon to add picture</a:t>
            </a:r>
          </a:p>
        </p:txBody>
      </p:sp>
      <p:sp>
        <p:nvSpPr>
          <p:cNvPr id="17" name="Oval 16">
            <a:extLst>
              <a:ext uri="{FF2B5EF4-FFF2-40B4-BE49-F238E27FC236}">
                <a16:creationId xmlns:a16="http://schemas.microsoft.com/office/drawing/2014/main" id="{2EEEF7DA-3198-7FF2-16D4-3A21DEA08F6D}"/>
              </a:ext>
            </a:extLst>
          </p:cNvPr>
          <p:cNvSpPr/>
          <p:nvPr/>
        </p:nvSpPr>
        <p:spPr>
          <a:xfrm>
            <a:off x="8775763"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8" name="Picture Placeholder 3">
            <a:extLst>
              <a:ext uri="{FF2B5EF4-FFF2-40B4-BE49-F238E27FC236}">
                <a16:creationId xmlns:a16="http://schemas.microsoft.com/office/drawing/2014/main" id="{65936B8C-E619-E63B-4703-FF6B8D5436EF}"/>
              </a:ext>
            </a:extLst>
          </p:cNvPr>
          <p:cNvSpPr>
            <a:spLocks noGrp="1"/>
          </p:cNvSpPr>
          <p:nvPr>
            <p:ph type="pic" sz="quarter" idx="23"/>
          </p:nvPr>
        </p:nvSpPr>
        <p:spPr>
          <a:xfrm>
            <a:off x="9046432" y="2299135"/>
            <a:ext cx="1182412" cy="1222625"/>
          </a:xfrm>
        </p:spPr>
        <p:txBody>
          <a:bodyPr/>
          <a:lstStyle>
            <a:lvl1pPr>
              <a:buNone/>
              <a:defRPr>
                <a:solidFill>
                  <a:schemeClr val="bg1">
                    <a:lumMod val="85000"/>
                  </a:schemeClr>
                </a:solidFill>
              </a:defRPr>
            </a:lvl1pPr>
          </a:lstStyle>
          <a:p>
            <a:r>
              <a:rPr lang="en-US"/>
              <a:t>Click icon to add picture</a:t>
            </a:r>
          </a:p>
        </p:txBody>
      </p:sp>
    </p:spTree>
    <p:extLst>
      <p:ext uri="{BB962C8B-B14F-4D97-AF65-F5344CB8AC3E}">
        <p14:creationId xmlns:p14="http://schemas.microsoft.com/office/powerpoint/2010/main" val="1756701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734172"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1</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3730767"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2</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hasCustomPrompt="1"/>
          </p:nvPr>
        </p:nvSpPr>
        <p:spPr>
          <a:xfrm>
            <a:off x="6727362"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3</a:t>
            </a:r>
          </a:p>
        </p:txBody>
      </p:sp>
      <p:cxnSp>
        <p:nvCxnSpPr>
          <p:cNvPr id="12" name="Straight Connector 11">
            <a:extLst>
              <a:ext uri="{FF2B5EF4-FFF2-40B4-BE49-F238E27FC236}">
                <a16:creationId xmlns:a16="http://schemas.microsoft.com/office/drawing/2014/main" id="{FCA3534B-E3A8-4D4A-ADE5-6E5F25C89F0B}"/>
              </a:ext>
            </a:extLst>
          </p:cNvPr>
          <p:cNvCxnSpPr>
            <a:cxnSpLocks/>
          </p:cNvCxnSpPr>
          <p:nvPr/>
        </p:nvCxnSpPr>
        <p:spPr>
          <a:xfrm>
            <a:off x="1762872" y="2921860"/>
            <a:ext cx="9312497" cy="0"/>
          </a:xfrm>
          <a:prstGeom prst="line">
            <a:avLst/>
          </a:prstGeom>
          <a:ln w="76200">
            <a:solidFill>
              <a:srgbClr val="628393"/>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36937E6E-929B-A8EE-42C2-748709CF492D}"/>
              </a:ext>
            </a:extLst>
          </p:cNvPr>
          <p:cNvSpPr/>
          <p:nvPr/>
        </p:nvSpPr>
        <p:spPr>
          <a:xfrm>
            <a:off x="891751" y="2050739"/>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4" name="Picture Placeholder 3">
            <a:extLst>
              <a:ext uri="{FF2B5EF4-FFF2-40B4-BE49-F238E27FC236}">
                <a16:creationId xmlns:a16="http://schemas.microsoft.com/office/drawing/2014/main" id="{A7A5DD1D-E03B-19E8-AF93-F817A60E4E51}"/>
              </a:ext>
            </a:extLst>
          </p:cNvPr>
          <p:cNvSpPr>
            <a:spLocks noGrp="1"/>
          </p:cNvSpPr>
          <p:nvPr>
            <p:ph type="pic" sz="quarter" idx="21"/>
          </p:nvPr>
        </p:nvSpPr>
        <p:spPr>
          <a:xfrm>
            <a:off x="1180912" y="2337468"/>
            <a:ext cx="1182412" cy="1222625"/>
          </a:xfrm>
        </p:spPr>
        <p:txBody>
          <a:bodyPr/>
          <a:lstStyle>
            <a:lvl1pPr>
              <a:buNone/>
              <a:defRPr>
                <a:solidFill>
                  <a:schemeClr val="bg1">
                    <a:lumMod val="85000"/>
                  </a:schemeClr>
                </a:solidFill>
              </a:defRPr>
            </a:lvl1pPr>
          </a:lstStyle>
          <a:p>
            <a:r>
              <a:rPr lang="en-US"/>
              <a:t>Click icon to add picture</a:t>
            </a:r>
          </a:p>
        </p:txBody>
      </p:sp>
      <p:sp>
        <p:nvSpPr>
          <p:cNvPr id="15" name="Oval 14">
            <a:extLst>
              <a:ext uri="{FF2B5EF4-FFF2-40B4-BE49-F238E27FC236}">
                <a16:creationId xmlns:a16="http://schemas.microsoft.com/office/drawing/2014/main" id="{C7F2B017-E499-C4E7-6F92-371410E44AFE}"/>
              </a:ext>
            </a:extLst>
          </p:cNvPr>
          <p:cNvSpPr/>
          <p:nvPr/>
        </p:nvSpPr>
        <p:spPr>
          <a:xfrm>
            <a:off x="3895417"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6" name="Picture Placeholder 3">
            <a:extLst>
              <a:ext uri="{FF2B5EF4-FFF2-40B4-BE49-F238E27FC236}">
                <a16:creationId xmlns:a16="http://schemas.microsoft.com/office/drawing/2014/main" id="{6839C920-3711-499D-0A0B-B448BAE2447D}"/>
              </a:ext>
            </a:extLst>
          </p:cNvPr>
          <p:cNvSpPr>
            <a:spLocks noGrp="1"/>
          </p:cNvSpPr>
          <p:nvPr>
            <p:ph type="pic" sz="quarter" idx="22"/>
          </p:nvPr>
        </p:nvSpPr>
        <p:spPr>
          <a:xfrm>
            <a:off x="4163638" y="2310547"/>
            <a:ext cx="1182412" cy="1222625"/>
          </a:xfrm>
        </p:spPr>
        <p:txBody>
          <a:bodyPr/>
          <a:lstStyle>
            <a:lvl1pPr>
              <a:buNone/>
              <a:defRPr>
                <a:solidFill>
                  <a:schemeClr val="bg1">
                    <a:lumMod val="85000"/>
                  </a:schemeClr>
                </a:solidFill>
              </a:defRPr>
            </a:lvl1pPr>
          </a:lstStyle>
          <a:p>
            <a:r>
              <a:rPr lang="en-US"/>
              <a:t>Click icon to add picture</a:t>
            </a:r>
          </a:p>
        </p:txBody>
      </p:sp>
      <p:sp>
        <p:nvSpPr>
          <p:cNvPr id="17" name="Oval 16">
            <a:extLst>
              <a:ext uri="{FF2B5EF4-FFF2-40B4-BE49-F238E27FC236}">
                <a16:creationId xmlns:a16="http://schemas.microsoft.com/office/drawing/2014/main" id="{2EEEF7DA-3198-7FF2-16D4-3A21DEA08F6D}"/>
              </a:ext>
            </a:extLst>
          </p:cNvPr>
          <p:cNvSpPr/>
          <p:nvPr/>
        </p:nvSpPr>
        <p:spPr>
          <a:xfrm>
            <a:off x="6894187"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8" name="Picture Placeholder 3">
            <a:extLst>
              <a:ext uri="{FF2B5EF4-FFF2-40B4-BE49-F238E27FC236}">
                <a16:creationId xmlns:a16="http://schemas.microsoft.com/office/drawing/2014/main" id="{65936B8C-E619-E63B-4703-FF6B8D5436EF}"/>
              </a:ext>
            </a:extLst>
          </p:cNvPr>
          <p:cNvSpPr>
            <a:spLocks noGrp="1"/>
          </p:cNvSpPr>
          <p:nvPr>
            <p:ph type="pic" sz="quarter" idx="23"/>
          </p:nvPr>
        </p:nvSpPr>
        <p:spPr>
          <a:xfrm>
            <a:off x="7164856" y="2299135"/>
            <a:ext cx="1182412" cy="1222625"/>
          </a:xfrm>
        </p:spPr>
        <p:txBody>
          <a:bodyPr/>
          <a:lstStyle>
            <a:lvl1pPr>
              <a:buNone/>
              <a:defRPr>
                <a:solidFill>
                  <a:schemeClr val="bg1">
                    <a:lumMod val="85000"/>
                  </a:schemeClr>
                </a:solidFill>
              </a:defRPr>
            </a:lvl1pPr>
          </a:lstStyle>
          <a:p>
            <a:r>
              <a:rPr lang="en-US"/>
              <a:t>Click icon to add picture</a:t>
            </a:r>
          </a:p>
        </p:txBody>
      </p:sp>
      <p:sp>
        <p:nvSpPr>
          <p:cNvPr id="4" name="Text Placeholder 4">
            <a:extLst>
              <a:ext uri="{FF2B5EF4-FFF2-40B4-BE49-F238E27FC236}">
                <a16:creationId xmlns:a16="http://schemas.microsoft.com/office/drawing/2014/main" id="{3AE29F85-BD43-5F8A-F958-52754E2C59FB}"/>
              </a:ext>
            </a:extLst>
          </p:cNvPr>
          <p:cNvSpPr>
            <a:spLocks noGrp="1"/>
          </p:cNvSpPr>
          <p:nvPr>
            <p:ph type="body" sz="quarter" idx="24" hasCustomPrompt="1"/>
          </p:nvPr>
        </p:nvSpPr>
        <p:spPr>
          <a:xfrm>
            <a:off x="9455463"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4</a:t>
            </a:r>
          </a:p>
        </p:txBody>
      </p:sp>
      <p:sp>
        <p:nvSpPr>
          <p:cNvPr id="6" name="Oval 5">
            <a:extLst>
              <a:ext uri="{FF2B5EF4-FFF2-40B4-BE49-F238E27FC236}">
                <a16:creationId xmlns:a16="http://schemas.microsoft.com/office/drawing/2014/main" id="{2563E505-AA18-5B1F-CA0F-DFAB5C9881F2}"/>
              </a:ext>
            </a:extLst>
          </p:cNvPr>
          <p:cNvSpPr/>
          <p:nvPr/>
        </p:nvSpPr>
        <p:spPr>
          <a:xfrm>
            <a:off x="9622288"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8" name="Picture Placeholder 3">
            <a:extLst>
              <a:ext uri="{FF2B5EF4-FFF2-40B4-BE49-F238E27FC236}">
                <a16:creationId xmlns:a16="http://schemas.microsoft.com/office/drawing/2014/main" id="{2C799570-1A2E-71ED-2848-A76B986C183D}"/>
              </a:ext>
            </a:extLst>
          </p:cNvPr>
          <p:cNvSpPr>
            <a:spLocks noGrp="1"/>
          </p:cNvSpPr>
          <p:nvPr>
            <p:ph type="pic" sz="quarter" idx="25"/>
          </p:nvPr>
        </p:nvSpPr>
        <p:spPr>
          <a:xfrm>
            <a:off x="9892957" y="2299135"/>
            <a:ext cx="1182412" cy="1222625"/>
          </a:xfrm>
        </p:spPr>
        <p:txBody>
          <a:bodyPr/>
          <a:lstStyle>
            <a:lvl1pPr>
              <a:buNone/>
              <a:defRPr>
                <a:solidFill>
                  <a:schemeClr val="bg1">
                    <a:lumMod val="85000"/>
                  </a:schemeClr>
                </a:solidFill>
              </a:defRPr>
            </a:lvl1pPr>
          </a:lstStyle>
          <a:p>
            <a:r>
              <a:rPr lang="en-US"/>
              <a:t>Click icon to add picture</a:t>
            </a:r>
          </a:p>
        </p:txBody>
      </p:sp>
    </p:spTree>
    <p:extLst>
      <p:ext uri="{BB962C8B-B14F-4D97-AF65-F5344CB8AC3E}">
        <p14:creationId xmlns:p14="http://schemas.microsoft.com/office/powerpoint/2010/main" val="1905982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 Sec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205872"/>
            <a:ext cx="5157787" cy="1649683"/>
          </a:xfrm>
        </p:spPr>
        <p:txBody>
          <a:bodyPr/>
          <a:lstStyle/>
          <a:p>
            <a:pPr lvl="0"/>
            <a:r>
              <a:rPr lang="en-US"/>
              <a:t>Click to column text</a:t>
            </a:r>
          </a:p>
        </p:txBody>
      </p:sp>
      <p:cxnSp>
        <p:nvCxnSpPr>
          <p:cNvPr id="7" name="Straight Connector 6">
            <a:extLst>
              <a:ext uri="{FF2B5EF4-FFF2-40B4-BE49-F238E27FC236}">
                <a16:creationId xmlns:a16="http://schemas.microsoft.com/office/drawing/2014/main" id="{102A4481-CB14-AA4E-ED99-4C2EBE1AFF3F}"/>
              </a:ext>
            </a:extLst>
          </p:cNvPr>
          <p:cNvCxnSpPr>
            <a:cxnSpLocks/>
          </p:cNvCxnSpPr>
          <p:nvPr/>
        </p:nvCxnSpPr>
        <p:spPr>
          <a:xfrm>
            <a:off x="839788" y="4007582"/>
            <a:ext cx="10515600" cy="0"/>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F848FCA-A3F5-D6C8-7865-97A03840426B}"/>
              </a:ext>
            </a:extLst>
          </p:cNvPr>
          <p:cNvCxnSpPr>
            <a:cxnSpLocks/>
          </p:cNvCxnSpPr>
          <p:nvPr/>
        </p:nvCxnSpPr>
        <p:spPr>
          <a:xfrm>
            <a:off x="6096000" y="1679384"/>
            <a:ext cx="0" cy="4702562"/>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sp>
        <p:nvSpPr>
          <p:cNvPr id="12" name="Text Placeholder 2">
            <a:extLst>
              <a:ext uri="{FF2B5EF4-FFF2-40B4-BE49-F238E27FC236}">
                <a16:creationId xmlns:a16="http://schemas.microsoft.com/office/drawing/2014/main" id="{ADBB36AB-E026-1510-6E46-298EE2C04E43}"/>
              </a:ext>
            </a:extLst>
          </p:cNvPr>
          <p:cNvSpPr>
            <a:spLocks noGrp="1"/>
          </p:cNvSpPr>
          <p:nvPr>
            <p:ph type="body" idx="10" hasCustomPrompt="1"/>
          </p:nvPr>
        </p:nvSpPr>
        <p:spPr>
          <a:xfrm>
            <a:off x="839788" y="420754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3" name="Content Placeholder 3">
            <a:extLst>
              <a:ext uri="{FF2B5EF4-FFF2-40B4-BE49-F238E27FC236}">
                <a16:creationId xmlns:a16="http://schemas.microsoft.com/office/drawing/2014/main" id="{6DA6F56D-C80F-DF01-BA95-70AE7BBE71A6}"/>
              </a:ext>
            </a:extLst>
          </p:cNvPr>
          <p:cNvSpPr>
            <a:spLocks noGrp="1"/>
          </p:cNvSpPr>
          <p:nvPr>
            <p:ph sz="half" idx="11" hasCustomPrompt="1"/>
          </p:nvPr>
        </p:nvSpPr>
        <p:spPr>
          <a:xfrm>
            <a:off x="839788" y="4732255"/>
            <a:ext cx="5157787" cy="1649683"/>
          </a:xfrm>
        </p:spPr>
        <p:txBody>
          <a:bodyPr/>
          <a:lstStyle/>
          <a:p>
            <a:pPr lvl="0"/>
            <a:r>
              <a:rPr lang="en-US"/>
              <a:t>Click to column text</a:t>
            </a:r>
          </a:p>
        </p:txBody>
      </p:sp>
      <p:sp>
        <p:nvSpPr>
          <p:cNvPr id="14" name="Text Placeholder 2">
            <a:extLst>
              <a:ext uri="{FF2B5EF4-FFF2-40B4-BE49-F238E27FC236}">
                <a16:creationId xmlns:a16="http://schemas.microsoft.com/office/drawing/2014/main" id="{9A528C03-BBE2-CDFF-6E3B-693CB9729A77}"/>
              </a:ext>
            </a:extLst>
          </p:cNvPr>
          <p:cNvSpPr>
            <a:spLocks noGrp="1"/>
          </p:cNvSpPr>
          <p:nvPr>
            <p:ph type="body" idx="12" hasCustomPrompt="1"/>
          </p:nvPr>
        </p:nvSpPr>
        <p:spPr>
          <a:xfrm>
            <a:off x="6203640"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5" name="Content Placeholder 3">
            <a:extLst>
              <a:ext uri="{FF2B5EF4-FFF2-40B4-BE49-F238E27FC236}">
                <a16:creationId xmlns:a16="http://schemas.microsoft.com/office/drawing/2014/main" id="{E863AF9B-CD48-278A-B438-6E521E3BDA16}"/>
              </a:ext>
            </a:extLst>
          </p:cNvPr>
          <p:cNvSpPr>
            <a:spLocks noGrp="1"/>
          </p:cNvSpPr>
          <p:nvPr>
            <p:ph sz="half" idx="13" hasCustomPrompt="1"/>
          </p:nvPr>
        </p:nvSpPr>
        <p:spPr>
          <a:xfrm>
            <a:off x="6203640" y="2205872"/>
            <a:ext cx="5157787" cy="1649683"/>
          </a:xfrm>
        </p:spPr>
        <p:txBody>
          <a:bodyPr/>
          <a:lstStyle/>
          <a:p>
            <a:pPr lvl="0"/>
            <a:r>
              <a:rPr lang="en-US"/>
              <a:t>Click to column text</a:t>
            </a:r>
          </a:p>
        </p:txBody>
      </p:sp>
      <p:sp>
        <p:nvSpPr>
          <p:cNvPr id="16" name="Text Placeholder 2">
            <a:extLst>
              <a:ext uri="{FF2B5EF4-FFF2-40B4-BE49-F238E27FC236}">
                <a16:creationId xmlns:a16="http://schemas.microsoft.com/office/drawing/2014/main" id="{D690C8D7-AFA9-8F5A-A38E-20BBDB614866}"/>
              </a:ext>
            </a:extLst>
          </p:cNvPr>
          <p:cNvSpPr>
            <a:spLocks noGrp="1"/>
          </p:cNvSpPr>
          <p:nvPr>
            <p:ph type="body" idx="14" hasCustomPrompt="1"/>
          </p:nvPr>
        </p:nvSpPr>
        <p:spPr>
          <a:xfrm>
            <a:off x="6203640" y="420754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7" name="Content Placeholder 3">
            <a:extLst>
              <a:ext uri="{FF2B5EF4-FFF2-40B4-BE49-F238E27FC236}">
                <a16:creationId xmlns:a16="http://schemas.microsoft.com/office/drawing/2014/main" id="{F48E6950-0B6E-59EB-5413-7D03033B50BE}"/>
              </a:ext>
            </a:extLst>
          </p:cNvPr>
          <p:cNvSpPr>
            <a:spLocks noGrp="1"/>
          </p:cNvSpPr>
          <p:nvPr>
            <p:ph sz="half" idx="15" hasCustomPrompt="1"/>
          </p:nvPr>
        </p:nvSpPr>
        <p:spPr>
          <a:xfrm>
            <a:off x="6203640" y="4732255"/>
            <a:ext cx="5157787" cy="1649683"/>
          </a:xfrm>
        </p:spPr>
        <p:txBody>
          <a:bodyPr/>
          <a:lstStyle/>
          <a:p>
            <a:pPr lvl="0"/>
            <a:r>
              <a:rPr lang="en-US"/>
              <a:t>Click to column text</a:t>
            </a:r>
          </a:p>
        </p:txBody>
      </p:sp>
    </p:spTree>
    <p:extLst>
      <p:ext uri="{BB962C8B-B14F-4D97-AF65-F5344CB8AC3E}">
        <p14:creationId xmlns:p14="http://schemas.microsoft.com/office/powerpoint/2010/main" val="42370459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6 Sec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205873"/>
            <a:ext cx="5157787" cy="763570"/>
          </a:xfrm>
        </p:spPr>
        <p:txBody>
          <a:bodyPr/>
          <a:lstStyle/>
          <a:p>
            <a:pPr lvl="0"/>
            <a:r>
              <a:rPr lang="en-US"/>
              <a:t>Click to column text</a:t>
            </a:r>
          </a:p>
        </p:txBody>
      </p:sp>
      <p:cxnSp>
        <p:nvCxnSpPr>
          <p:cNvPr id="7" name="Straight Connector 6">
            <a:extLst>
              <a:ext uri="{FF2B5EF4-FFF2-40B4-BE49-F238E27FC236}">
                <a16:creationId xmlns:a16="http://schemas.microsoft.com/office/drawing/2014/main" id="{102A4481-CB14-AA4E-ED99-4C2EBE1AFF3F}"/>
              </a:ext>
            </a:extLst>
          </p:cNvPr>
          <p:cNvCxnSpPr>
            <a:cxnSpLocks/>
          </p:cNvCxnSpPr>
          <p:nvPr/>
        </p:nvCxnSpPr>
        <p:spPr>
          <a:xfrm>
            <a:off x="839788" y="3168597"/>
            <a:ext cx="10515600" cy="0"/>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F848FCA-A3F5-D6C8-7865-97A03840426B}"/>
              </a:ext>
            </a:extLst>
          </p:cNvPr>
          <p:cNvCxnSpPr>
            <a:cxnSpLocks/>
          </p:cNvCxnSpPr>
          <p:nvPr/>
        </p:nvCxnSpPr>
        <p:spPr>
          <a:xfrm>
            <a:off x="6096000" y="1679384"/>
            <a:ext cx="0" cy="4702562"/>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id="{9A528C03-BBE2-CDFF-6E3B-693CB9729A77}"/>
              </a:ext>
            </a:extLst>
          </p:cNvPr>
          <p:cNvSpPr>
            <a:spLocks noGrp="1"/>
          </p:cNvSpPr>
          <p:nvPr>
            <p:ph type="body" idx="12" hasCustomPrompt="1"/>
          </p:nvPr>
        </p:nvSpPr>
        <p:spPr>
          <a:xfrm>
            <a:off x="6203640"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5" name="Content Placeholder 3">
            <a:extLst>
              <a:ext uri="{FF2B5EF4-FFF2-40B4-BE49-F238E27FC236}">
                <a16:creationId xmlns:a16="http://schemas.microsoft.com/office/drawing/2014/main" id="{E863AF9B-CD48-278A-B438-6E521E3BDA16}"/>
              </a:ext>
            </a:extLst>
          </p:cNvPr>
          <p:cNvSpPr>
            <a:spLocks noGrp="1"/>
          </p:cNvSpPr>
          <p:nvPr>
            <p:ph sz="half" idx="13" hasCustomPrompt="1"/>
          </p:nvPr>
        </p:nvSpPr>
        <p:spPr>
          <a:xfrm>
            <a:off x="6203640" y="2205873"/>
            <a:ext cx="5157787" cy="763570"/>
          </a:xfrm>
        </p:spPr>
        <p:txBody>
          <a:bodyPr/>
          <a:lstStyle/>
          <a:p>
            <a:pPr lvl="0"/>
            <a:r>
              <a:rPr lang="en-US"/>
              <a:t>Click to column text</a:t>
            </a:r>
          </a:p>
        </p:txBody>
      </p:sp>
      <p:sp>
        <p:nvSpPr>
          <p:cNvPr id="5" name="Text Placeholder 2">
            <a:extLst>
              <a:ext uri="{FF2B5EF4-FFF2-40B4-BE49-F238E27FC236}">
                <a16:creationId xmlns:a16="http://schemas.microsoft.com/office/drawing/2014/main" id="{504B90D1-2D1F-EFD9-53D5-B7754EEA1914}"/>
              </a:ext>
            </a:extLst>
          </p:cNvPr>
          <p:cNvSpPr>
            <a:spLocks noGrp="1"/>
          </p:cNvSpPr>
          <p:nvPr>
            <p:ph type="body" idx="14" hasCustomPrompt="1"/>
          </p:nvPr>
        </p:nvSpPr>
        <p:spPr>
          <a:xfrm>
            <a:off x="839788" y="339684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3">
            <a:extLst>
              <a:ext uri="{FF2B5EF4-FFF2-40B4-BE49-F238E27FC236}">
                <a16:creationId xmlns:a16="http://schemas.microsoft.com/office/drawing/2014/main" id="{0915278E-33A7-A4F7-643B-000187FBA542}"/>
              </a:ext>
            </a:extLst>
          </p:cNvPr>
          <p:cNvSpPr>
            <a:spLocks noGrp="1"/>
          </p:cNvSpPr>
          <p:nvPr>
            <p:ph sz="half" idx="15" hasCustomPrompt="1"/>
          </p:nvPr>
        </p:nvSpPr>
        <p:spPr>
          <a:xfrm>
            <a:off x="839788" y="3921553"/>
            <a:ext cx="5157787" cy="763570"/>
          </a:xfrm>
        </p:spPr>
        <p:txBody>
          <a:bodyPr/>
          <a:lstStyle/>
          <a:p>
            <a:pPr lvl="0"/>
            <a:r>
              <a:rPr lang="en-US"/>
              <a:t>Click to column text</a:t>
            </a:r>
          </a:p>
        </p:txBody>
      </p:sp>
      <p:sp>
        <p:nvSpPr>
          <p:cNvPr id="9" name="Text Placeholder 2">
            <a:extLst>
              <a:ext uri="{FF2B5EF4-FFF2-40B4-BE49-F238E27FC236}">
                <a16:creationId xmlns:a16="http://schemas.microsoft.com/office/drawing/2014/main" id="{990EF022-5BFD-9C2B-04CC-E55C5CE9CF99}"/>
              </a:ext>
            </a:extLst>
          </p:cNvPr>
          <p:cNvSpPr>
            <a:spLocks noGrp="1"/>
          </p:cNvSpPr>
          <p:nvPr>
            <p:ph type="body" idx="16" hasCustomPrompt="1"/>
          </p:nvPr>
        </p:nvSpPr>
        <p:spPr>
          <a:xfrm>
            <a:off x="6203640" y="339684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0" name="Content Placeholder 3">
            <a:extLst>
              <a:ext uri="{FF2B5EF4-FFF2-40B4-BE49-F238E27FC236}">
                <a16:creationId xmlns:a16="http://schemas.microsoft.com/office/drawing/2014/main" id="{E7C2ED77-A9A3-3F45-BFC0-FF4B344BABDE}"/>
              </a:ext>
            </a:extLst>
          </p:cNvPr>
          <p:cNvSpPr>
            <a:spLocks noGrp="1"/>
          </p:cNvSpPr>
          <p:nvPr>
            <p:ph sz="half" idx="17" hasCustomPrompt="1"/>
          </p:nvPr>
        </p:nvSpPr>
        <p:spPr>
          <a:xfrm>
            <a:off x="6203640" y="3921553"/>
            <a:ext cx="5157787" cy="763570"/>
          </a:xfrm>
        </p:spPr>
        <p:txBody>
          <a:bodyPr/>
          <a:lstStyle/>
          <a:p>
            <a:pPr lvl="0"/>
            <a:r>
              <a:rPr lang="en-US"/>
              <a:t>Click to column text</a:t>
            </a:r>
          </a:p>
        </p:txBody>
      </p:sp>
      <p:sp>
        <p:nvSpPr>
          <p:cNvPr id="11" name="Text Placeholder 2">
            <a:extLst>
              <a:ext uri="{FF2B5EF4-FFF2-40B4-BE49-F238E27FC236}">
                <a16:creationId xmlns:a16="http://schemas.microsoft.com/office/drawing/2014/main" id="{36F84552-1D75-912E-12AC-BE7B5364AF00}"/>
              </a:ext>
            </a:extLst>
          </p:cNvPr>
          <p:cNvSpPr>
            <a:spLocks noGrp="1"/>
          </p:cNvSpPr>
          <p:nvPr>
            <p:ph type="body" idx="18" hasCustomPrompt="1"/>
          </p:nvPr>
        </p:nvSpPr>
        <p:spPr>
          <a:xfrm>
            <a:off x="839788" y="509366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8" name="Content Placeholder 3">
            <a:extLst>
              <a:ext uri="{FF2B5EF4-FFF2-40B4-BE49-F238E27FC236}">
                <a16:creationId xmlns:a16="http://schemas.microsoft.com/office/drawing/2014/main" id="{12514547-3E78-E132-959A-5394095067CA}"/>
              </a:ext>
            </a:extLst>
          </p:cNvPr>
          <p:cNvSpPr>
            <a:spLocks noGrp="1"/>
          </p:cNvSpPr>
          <p:nvPr>
            <p:ph sz="half" idx="19" hasCustomPrompt="1"/>
          </p:nvPr>
        </p:nvSpPr>
        <p:spPr>
          <a:xfrm>
            <a:off x="839788" y="5618376"/>
            <a:ext cx="5157787" cy="763570"/>
          </a:xfrm>
        </p:spPr>
        <p:txBody>
          <a:bodyPr/>
          <a:lstStyle/>
          <a:p>
            <a:pPr lvl="0"/>
            <a:r>
              <a:rPr lang="en-US"/>
              <a:t>Click to column text</a:t>
            </a:r>
          </a:p>
        </p:txBody>
      </p:sp>
      <p:sp>
        <p:nvSpPr>
          <p:cNvPr id="19" name="Text Placeholder 2">
            <a:extLst>
              <a:ext uri="{FF2B5EF4-FFF2-40B4-BE49-F238E27FC236}">
                <a16:creationId xmlns:a16="http://schemas.microsoft.com/office/drawing/2014/main" id="{2514D274-751F-78E2-B16D-3A05CF8838A2}"/>
              </a:ext>
            </a:extLst>
          </p:cNvPr>
          <p:cNvSpPr>
            <a:spLocks noGrp="1"/>
          </p:cNvSpPr>
          <p:nvPr>
            <p:ph type="body" idx="20" hasCustomPrompt="1"/>
          </p:nvPr>
        </p:nvSpPr>
        <p:spPr>
          <a:xfrm>
            <a:off x="6203640" y="509366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20" name="Content Placeholder 3">
            <a:extLst>
              <a:ext uri="{FF2B5EF4-FFF2-40B4-BE49-F238E27FC236}">
                <a16:creationId xmlns:a16="http://schemas.microsoft.com/office/drawing/2014/main" id="{DE254144-EE9E-2B30-2F5B-39291D234007}"/>
              </a:ext>
            </a:extLst>
          </p:cNvPr>
          <p:cNvSpPr>
            <a:spLocks noGrp="1"/>
          </p:cNvSpPr>
          <p:nvPr>
            <p:ph sz="half" idx="21" hasCustomPrompt="1"/>
          </p:nvPr>
        </p:nvSpPr>
        <p:spPr>
          <a:xfrm>
            <a:off x="6203640" y="5618376"/>
            <a:ext cx="5157787" cy="763570"/>
          </a:xfrm>
        </p:spPr>
        <p:txBody>
          <a:bodyPr/>
          <a:lstStyle/>
          <a:p>
            <a:pPr lvl="0"/>
            <a:r>
              <a:rPr lang="en-US"/>
              <a:t>Click to column text</a:t>
            </a:r>
          </a:p>
        </p:txBody>
      </p:sp>
      <p:cxnSp>
        <p:nvCxnSpPr>
          <p:cNvPr id="21" name="Straight Connector 20">
            <a:extLst>
              <a:ext uri="{FF2B5EF4-FFF2-40B4-BE49-F238E27FC236}">
                <a16:creationId xmlns:a16="http://schemas.microsoft.com/office/drawing/2014/main" id="{8B14914F-90B3-A75B-4AB3-C765CAF7F3DB}"/>
              </a:ext>
            </a:extLst>
          </p:cNvPr>
          <p:cNvCxnSpPr>
            <a:cxnSpLocks/>
          </p:cNvCxnSpPr>
          <p:nvPr/>
        </p:nvCxnSpPr>
        <p:spPr>
          <a:xfrm>
            <a:off x="839788" y="4884274"/>
            <a:ext cx="10515600" cy="0"/>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6151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C0286-143B-DF77-3790-51DA88065108}"/>
              </a:ext>
            </a:extLst>
          </p:cNvPr>
          <p:cNvSpPr>
            <a:spLocks noGrp="1"/>
          </p:cNvSpPr>
          <p:nvPr>
            <p:ph type="title"/>
          </p:nvPr>
        </p:nvSpPr>
        <p:spPr/>
        <p:txBody>
          <a:bodyPr/>
          <a:lstStyle/>
          <a:p>
            <a:r>
              <a:rPr lang="en-US"/>
              <a:t>Click to edit Master title style</a:t>
            </a:r>
          </a:p>
        </p:txBody>
      </p:sp>
      <p:sp>
        <p:nvSpPr>
          <p:cNvPr id="7" name="Picture Placeholder 50">
            <a:extLst>
              <a:ext uri="{FF2B5EF4-FFF2-40B4-BE49-F238E27FC236}">
                <a16:creationId xmlns:a16="http://schemas.microsoft.com/office/drawing/2014/main" id="{EC7EB442-ED11-C4A2-FCA9-FC299157D0DA}"/>
              </a:ext>
            </a:extLst>
          </p:cNvPr>
          <p:cNvSpPr>
            <a:spLocks noGrp="1"/>
          </p:cNvSpPr>
          <p:nvPr>
            <p:ph type="pic" sz="quarter" idx="20"/>
          </p:nvPr>
        </p:nvSpPr>
        <p:spPr>
          <a:xfrm>
            <a:off x="3037173" y="2243035"/>
            <a:ext cx="1071841" cy="1095375"/>
          </a:xfrm>
        </p:spPr>
        <p:txBody>
          <a:bodyPr/>
          <a:lstStyle>
            <a:lvl1pPr marL="0" indent="0">
              <a:buNone/>
              <a:defRPr/>
            </a:lvl1pPr>
          </a:lstStyle>
          <a:p>
            <a:r>
              <a:rPr lang="en-US"/>
              <a:t>Click icon to add picture</a:t>
            </a:r>
          </a:p>
        </p:txBody>
      </p:sp>
      <p:cxnSp>
        <p:nvCxnSpPr>
          <p:cNvPr id="8" name="Straight Connector 7">
            <a:extLst>
              <a:ext uri="{FF2B5EF4-FFF2-40B4-BE49-F238E27FC236}">
                <a16:creationId xmlns:a16="http://schemas.microsoft.com/office/drawing/2014/main" id="{21F9DBCE-2E14-7BE6-383D-4F9CBF543AC0}"/>
              </a:ext>
            </a:extLst>
          </p:cNvPr>
          <p:cNvCxnSpPr>
            <a:cxnSpLocks/>
          </p:cNvCxnSpPr>
          <p:nvPr/>
        </p:nvCxnSpPr>
        <p:spPr>
          <a:xfrm>
            <a:off x="896513" y="3573316"/>
            <a:ext cx="321250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9" name="Text Placeholder 18">
            <a:extLst>
              <a:ext uri="{FF2B5EF4-FFF2-40B4-BE49-F238E27FC236}">
                <a16:creationId xmlns:a16="http://schemas.microsoft.com/office/drawing/2014/main" id="{85130238-91C9-70FA-E27D-15BFC0B3AD51}"/>
              </a:ext>
            </a:extLst>
          </p:cNvPr>
          <p:cNvSpPr>
            <a:spLocks noGrp="1"/>
          </p:cNvSpPr>
          <p:nvPr>
            <p:ph type="body" sz="quarter" idx="27" hasCustomPrompt="1"/>
          </p:nvPr>
        </p:nvSpPr>
        <p:spPr>
          <a:xfrm>
            <a:off x="896938" y="2513090"/>
            <a:ext cx="2065337" cy="831850"/>
          </a:xfrm>
        </p:spPr>
        <p:txBody>
          <a:bodyPr anchor="b"/>
          <a:lstStyle>
            <a:lvl1pPr marL="0" indent="0">
              <a:buNone/>
              <a:defRPr sz="4400" b="1">
                <a:solidFill>
                  <a:srgbClr val="628393"/>
                </a:solidFill>
              </a:defRPr>
            </a:lvl1pPr>
          </a:lstStyle>
          <a:p>
            <a:pPr lvl="0"/>
            <a:r>
              <a:rPr lang="en-US"/>
              <a:t>Stat</a:t>
            </a:r>
          </a:p>
        </p:txBody>
      </p:sp>
      <p:sp>
        <p:nvSpPr>
          <p:cNvPr id="23" name="Text Placeholder 22">
            <a:extLst>
              <a:ext uri="{FF2B5EF4-FFF2-40B4-BE49-F238E27FC236}">
                <a16:creationId xmlns:a16="http://schemas.microsoft.com/office/drawing/2014/main" id="{062B2A3A-79DC-43E1-B948-9A4357230EFB}"/>
              </a:ext>
            </a:extLst>
          </p:cNvPr>
          <p:cNvSpPr>
            <a:spLocks noGrp="1"/>
          </p:cNvSpPr>
          <p:nvPr>
            <p:ph type="body" sz="quarter" idx="30" hasCustomPrompt="1"/>
          </p:nvPr>
        </p:nvSpPr>
        <p:spPr>
          <a:xfrm>
            <a:off x="896938" y="3821038"/>
            <a:ext cx="3211512" cy="133985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stat 1 details</a:t>
            </a:r>
          </a:p>
        </p:txBody>
      </p:sp>
      <p:sp>
        <p:nvSpPr>
          <p:cNvPr id="24" name="Picture Placeholder 50">
            <a:extLst>
              <a:ext uri="{FF2B5EF4-FFF2-40B4-BE49-F238E27FC236}">
                <a16:creationId xmlns:a16="http://schemas.microsoft.com/office/drawing/2014/main" id="{94DC4A98-FD4D-DE47-6494-ED36B4464EFC}"/>
              </a:ext>
            </a:extLst>
          </p:cNvPr>
          <p:cNvSpPr>
            <a:spLocks noGrp="1"/>
          </p:cNvSpPr>
          <p:nvPr>
            <p:ph type="pic" sz="quarter" idx="31"/>
          </p:nvPr>
        </p:nvSpPr>
        <p:spPr>
          <a:xfrm>
            <a:off x="6674895" y="2243035"/>
            <a:ext cx="1071841" cy="1095375"/>
          </a:xfrm>
        </p:spPr>
        <p:txBody>
          <a:bodyPr/>
          <a:lstStyle>
            <a:lvl1pPr marL="0" indent="0">
              <a:buNone/>
              <a:defRPr/>
            </a:lvl1pPr>
          </a:lstStyle>
          <a:p>
            <a:r>
              <a:rPr lang="en-US"/>
              <a:t>Click icon to add picture</a:t>
            </a:r>
          </a:p>
        </p:txBody>
      </p:sp>
      <p:cxnSp>
        <p:nvCxnSpPr>
          <p:cNvPr id="25" name="Straight Connector 24">
            <a:extLst>
              <a:ext uri="{FF2B5EF4-FFF2-40B4-BE49-F238E27FC236}">
                <a16:creationId xmlns:a16="http://schemas.microsoft.com/office/drawing/2014/main" id="{5CD96E39-50C2-DC18-1554-907E602E865E}"/>
              </a:ext>
            </a:extLst>
          </p:cNvPr>
          <p:cNvCxnSpPr>
            <a:cxnSpLocks/>
          </p:cNvCxnSpPr>
          <p:nvPr/>
        </p:nvCxnSpPr>
        <p:spPr>
          <a:xfrm>
            <a:off x="4534235" y="3573316"/>
            <a:ext cx="321250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26" name="Text Placeholder 18">
            <a:extLst>
              <a:ext uri="{FF2B5EF4-FFF2-40B4-BE49-F238E27FC236}">
                <a16:creationId xmlns:a16="http://schemas.microsoft.com/office/drawing/2014/main" id="{0819F305-6D57-5D6D-9D84-A758DD72985A}"/>
              </a:ext>
            </a:extLst>
          </p:cNvPr>
          <p:cNvSpPr>
            <a:spLocks noGrp="1"/>
          </p:cNvSpPr>
          <p:nvPr>
            <p:ph type="body" sz="quarter" idx="32" hasCustomPrompt="1"/>
          </p:nvPr>
        </p:nvSpPr>
        <p:spPr>
          <a:xfrm>
            <a:off x="4534660" y="2513090"/>
            <a:ext cx="2065337" cy="831850"/>
          </a:xfrm>
        </p:spPr>
        <p:txBody>
          <a:bodyPr anchor="b"/>
          <a:lstStyle>
            <a:lvl1pPr marL="0" indent="0">
              <a:buNone/>
              <a:defRPr sz="4400" b="1">
                <a:solidFill>
                  <a:srgbClr val="628393"/>
                </a:solidFill>
              </a:defRPr>
            </a:lvl1pPr>
          </a:lstStyle>
          <a:p>
            <a:pPr lvl="0"/>
            <a:r>
              <a:rPr lang="en-US"/>
              <a:t>Stat</a:t>
            </a:r>
          </a:p>
        </p:txBody>
      </p:sp>
      <p:sp>
        <p:nvSpPr>
          <p:cNvPr id="27" name="Text Placeholder 22">
            <a:extLst>
              <a:ext uri="{FF2B5EF4-FFF2-40B4-BE49-F238E27FC236}">
                <a16:creationId xmlns:a16="http://schemas.microsoft.com/office/drawing/2014/main" id="{1BA1953D-19DA-782A-97A4-6399FB480B75}"/>
              </a:ext>
            </a:extLst>
          </p:cNvPr>
          <p:cNvSpPr>
            <a:spLocks noGrp="1"/>
          </p:cNvSpPr>
          <p:nvPr>
            <p:ph type="body" sz="quarter" idx="33" hasCustomPrompt="1"/>
          </p:nvPr>
        </p:nvSpPr>
        <p:spPr>
          <a:xfrm>
            <a:off x="4534660" y="3821038"/>
            <a:ext cx="3211512" cy="133985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stat 2 details</a:t>
            </a:r>
          </a:p>
        </p:txBody>
      </p:sp>
      <p:sp>
        <p:nvSpPr>
          <p:cNvPr id="28" name="Picture Placeholder 50">
            <a:extLst>
              <a:ext uri="{FF2B5EF4-FFF2-40B4-BE49-F238E27FC236}">
                <a16:creationId xmlns:a16="http://schemas.microsoft.com/office/drawing/2014/main" id="{A8413AA0-C678-0AC8-68B9-EC938056991E}"/>
              </a:ext>
            </a:extLst>
          </p:cNvPr>
          <p:cNvSpPr>
            <a:spLocks noGrp="1"/>
          </p:cNvSpPr>
          <p:nvPr>
            <p:ph type="pic" sz="quarter" idx="34"/>
          </p:nvPr>
        </p:nvSpPr>
        <p:spPr>
          <a:xfrm>
            <a:off x="10312617" y="2243035"/>
            <a:ext cx="1071841" cy="1095375"/>
          </a:xfrm>
        </p:spPr>
        <p:txBody>
          <a:bodyPr/>
          <a:lstStyle>
            <a:lvl1pPr marL="0" indent="0">
              <a:buNone/>
              <a:defRPr/>
            </a:lvl1pPr>
          </a:lstStyle>
          <a:p>
            <a:r>
              <a:rPr lang="en-US"/>
              <a:t>Click icon to add picture</a:t>
            </a:r>
          </a:p>
        </p:txBody>
      </p:sp>
      <p:cxnSp>
        <p:nvCxnSpPr>
          <p:cNvPr id="29" name="Straight Connector 28">
            <a:extLst>
              <a:ext uri="{FF2B5EF4-FFF2-40B4-BE49-F238E27FC236}">
                <a16:creationId xmlns:a16="http://schemas.microsoft.com/office/drawing/2014/main" id="{A9ACF382-2405-E160-6D1F-835EA763EEB7}"/>
              </a:ext>
            </a:extLst>
          </p:cNvPr>
          <p:cNvCxnSpPr>
            <a:cxnSpLocks/>
          </p:cNvCxnSpPr>
          <p:nvPr/>
        </p:nvCxnSpPr>
        <p:spPr>
          <a:xfrm>
            <a:off x="8171957" y="3573316"/>
            <a:ext cx="321250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30" name="Text Placeholder 18">
            <a:extLst>
              <a:ext uri="{FF2B5EF4-FFF2-40B4-BE49-F238E27FC236}">
                <a16:creationId xmlns:a16="http://schemas.microsoft.com/office/drawing/2014/main" id="{4D22DCA4-7965-12E6-D9C1-369EB6F35CA9}"/>
              </a:ext>
            </a:extLst>
          </p:cNvPr>
          <p:cNvSpPr>
            <a:spLocks noGrp="1"/>
          </p:cNvSpPr>
          <p:nvPr>
            <p:ph type="body" sz="quarter" idx="35" hasCustomPrompt="1"/>
          </p:nvPr>
        </p:nvSpPr>
        <p:spPr>
          <a:xfrm>
            <a:off x="8172382" y="2513090"/>
            <a:ext cx="2065337" cy="831850"/>
          </a:xfrm>
        </p:spPr>
        <p:txBody>
          <a:bodyPr anchor="b"/>
          <a:lstStyle>
            <a:lvl1pPr marL="0" indent="0">
              <a:buNone/>
              <a:defRPr sz="4400" b="1">
                <a:solidFill>
                  <a:srgbClr val="628393"/>
                </a:solidFill>
              </a:defRPr>
            </a:lvl1pPr>
          </a:lstStyle>
          <a:p>
            <a:pPr lvl="0"/>
            <a:r>
              <a:rPr lang="en-US"/>
              <a:t>Stat</a:t>
            </a:r>
          </a:p>
        </p:txBody>
      </p:sp>
      <p:sp>
        <p:nvSpPr>
          <p:cNvPr id="31" name="Text Placeholder 22">
            <a:extLst>
              <a:ext uri="{FF2B5EF4-FFF2-40B4-BE49-F238E27FC236}">
                <a16:creationId xmlns:a16="http://schemas.microsoft.com/office/drawing/2014/main" id="{075E4253-E2FB-DCA7-3EC4-442DAC966FB5}"/>
              </a:ext>
            </a:extLst>
          </p:cNvPr>
          <p:cNvSpPr>
            <a:spLocks noGrp="1"/>
          </p:cNvSpPr>
          <p:nvPr>
            <p:ph type="body" sz="quarter" idx="36" hasCustomPrompt="1"/>
          </p:nvPr>
        </p:nvSpPr>
        <p:spPr>
          <a:xfrm>
            <a:off x="8172382" y="3821038"/>
            <a:ext cx="3211512" cy="133985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stat 3 details</a:t>
            </a:r>
          </a:p>
        </p:txBody>
      </p:sp>
    </p:spTree>
    <p:extLst>
      <p:ext uri="{BB962C8B-B14F-4D97-AF65-F5344CB8AC3E}">
        <p14:creationId xmlns:p14="http://schemas.microsoft.com/office/powerpoint/2010/main" val="1662462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C0286-143B-DF77-3790-51DA8806510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347997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ide Title and Content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754CD7-2E29-F84B-0187-C0257FE59EDA}"/>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9" name="Round Same Side Corner Rectangle 8">
            <a:extLst>
              <a:ext uri="{FF2B5EF4-FFF2-40B4-BE49-F238E27FC236}">
                <a16:creationId xmlns:a16="http://schemas.microsoft.com/office/drawing/2014/main" id="{27294166-252A-F72D-161E-58D0B8DC2E9A}"/>
              </a:ext>
            </a:extLst>
          </p:cNvPr>
          <p:cNvSpPr/>
          <p:nvPr/>
        </p:nvSpPr>
        <p:spPr>
          <a:xfrm>
            <a:off x="4458879" y="245097"/>
            <a:ext cx="7475456" cy="6612904"/>
          </a:xfrm>
          <a:prstGeom prst="round2SameRect">
            <a:avLst>
              <a:gd name="adj1" fmla="val 5777"/>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 name="Title 1">
            <a:extLst>
              <a:ext uri="{FF2B5EF4-FFF2-40B4-BE49-F238E27FC236}">
                <a16:creationId xmlns:a16="http://schemas.microsoft.com/office/drawing/2014/main" id="{959B1D3D-35CF-DDED-CEE8-E8AB25DD35DD}"/>
              </a:ext>
            </a:extLst>
          </p:cNvPr>
          <p:cNvSpPr>
            <a:spLocks noGrp="1"/>
          </p:cNvSpPr>
          <p:nvPr>
            <p:ph type="title"/>
          </p:nvPr>
        </p:nvSpPr>
        <p:spPr>
          <a:xfrm>
            <a:off x="566599" y="995363"/>
            <a:ext cx="3467083" cy="2282808"/>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0F7FC43-A864-3854-C76D-4B78BD4C87DB}"/>
              </a:ext>
            </a:extLst>
          </p:cNvPr>
          <p:cNvSpPr>
            <a:spLocks noGrp="1"/>
          </p:cNvSpPr>
          <p:nvPr>
            <p:ph idx="1"/>
          </p:nvPr>
        </p:nvSpPr>
        <p:spPr>
          <a:xfrm>
            <a:off x="4835951" y="1131215"/>
            <a:ext cx="6693029" cy="5326145"/>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5C13A0-F24E-DC0E-5D44-F008440349BA}"/>
              </a:ext>
            </a:extLst>
          </p:cNvPr>
          <p:cNvSpPr>
            <a:spLocks noGrp="1"/>
          </p:cNvSpPr>
          <p:nvPr>
            <p:ph type="body" sz="half" idx="2" hasCustomPrompt="1"/>
          </p:nvPr>
        </p:nvSpPr>
        <p:spPr>
          <a:xfrm>
            <a:off x="566599" y="3429000"/>
            <a:ext cx="3467083" cy="3028361"/>
          </a:xfrm>
        </p:spPr>
        <p:txBody>
          <a:bodyPr/>
          <a:lstStyle>
            <a:lvl1pPr marL="0" indent="0">
              <a:buNone/>
              <a:defRPr sz="2000" b="1">
                <a:solidFill>
                  <a:srgbClr val="62839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subheading</a:t>
            </a:r>
          </a:p>
        </p:txBody>
      </p:sp>
      <p:sp>
        <p:nvSpPr>
          <p:cNvPr id="10" name="Text Placeholder 3">
            <a:extLst>
              <a:ext uri="{FF2B5EF4-FFF2-40B4-BE49-F238E27FC236}">
                <a16:creationId xmlns:a16="http://schemas.microsoft.com/office/drawing/2014/main" id="{2135BBC5-3478-7015-2838-2F69DF62B34B}"/>
              </a:ext>
            </a:extLst>
          </p:cNvPr>
          <p:cNvSpPr>
            <a:spLocks noGrp="1"/>
          </p:cNvSpPr>
          <p:nvPr>
            <p:ph type="body" sz="half" idx="10" hasCustomPrompt="1"/>
          </p:nvPr>
        </p:nvSpPr>
        <p:spPr>
          <a:xfrm>
            <a:off x="4835951" y="594724"/>
            <a:ext cx="6693029" cy="400639"/>
          </a:xfrm>
        </p:spPr>
        <p:txBody>
          <a:bodyPr/>
          <a:lstStyle>
            <a:lvl1pPr marL="0" indent="0">
              <a:buNone/>
              <a:defRPr sz="2000" b="1">
                <a:solidFill>
                  <a:srgbClr val="62839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heading</a:t>
            </a:r>
          </a:p>
        </p:txBody>
      </p:sp>
    </p:spTree>
    <p:extLst>
      <p:ext uri="{BB962C8B-B14F-4D97-AF65-F5344CB8AC3E}">
        <p14:creationId xmlns:p14="http://schemas.microsoft.com/office/powerpoint/2010/main" val="1634894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ide Title and Image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C3DAF6-D577-8476-A6B5-03BE74EEF190}"/>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9" name="Round Same Side Corner Rectangle 8">
            <a:extLst>
              <a:ext uri="{FF2B5EF4-FFF2-40B4-BE49-F238E27FC236}">
                <a16:creationId xmlns:a16="http://schemas.microsoft.com/office/drawing/2014/main" id="{F56B4D4B-F5AF-E1B4-47FA-D86A28BA4C80}"/>
              </a:ext>
            </a:extLst>
          </p:cNvPr>
          <p:cNvSpPr/>
          <p:nvPr/>
        </p:nvSpPr>
        <p:spPr>
          <a:xfrm>
            <a:off x="4458879" y="245097"/>
            <a:ext cx="7475456" cy="6612904"/>
          </a:xfrm>
          <a:prstGeom prst="round2SameRect">
            <a:avLst>
              <a:gd name="adj1" fmla="val 5777"/>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3" name="Picture Placeholder 2">
            <a:extLst>
              <a:ext uri="{FF2B5EF4-FFF2-40B4-BE49-F238E27FC236}">
                <a16:creationId xmlns:a16="http://schemas.microsoft.com/office/drawing/2014/main" id="{F454123C-C545-C21B-08B4-C86EC9419E06}"/>
              </a:ext>
            </a:extLst>
          </p:cNvPr>
          <p:cNvSpPr>
            <a:spLocks noGrp="1"/>
          </p:cNvSpPr>
          <p:nvPr>
            <p:ph type="pic" idx="1"/>
          </p:nvPr>
        </p:nvSpPr>
        <p:spPr>
          <a:xfrm>
            <a:off x="4740127" y="582073"/>
            <a:ext cx="6885273" cy="6030830"/>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Title 1">
            <a:extLst>
              <a:ext uri="{FF2B5EF4-FFF2-40B4-BE49-F238E27FC236}">
                <a16:creationId xmlns:a16="http://schemas.microsoft.com/office/drawing/2014/main" id="{8F9E9A12-3C39-8820-3FEA-ADEAC28BA7A6}"/>
              </a:ext>
            </a:extLst>
          </p:cNvPr>
          <p:cNvSpPr>
            <a:spLocks noGrp="1"/>
          </p:cNvSpPr>
          <p:nvPr>
            <p:ph type="title"/>
          </p:nvPr>
        </p:nvSpPr>
        <p:spPr>
          <a:xfrm>
            <a:off x="566599" y="995363"/>
            <a:ext cx="3467083" cy="2282808"/>
          </a:xfrm>
        </p:spPr>
        <p:txBody>
          <a:bodyPr anchor="b"/>
          <a:lstStyle>
            <a:lvl1pPr>
              <a:defRPr sz="3200"/>
            </a:lvl1pPr>
          </a:lstStyle>
          <a:p>
            <a:r>
              <a:rPr lang="en-US"/>
              <a:t>Click to edit Master title style</a:t>
            </a:r>
          </a:p>
        </p:txBody>
      </p:sp>
      <p:sp>
        <p:nvSpPr>
          <p:cNvPr id="11" name="Text Placeholder 3">
            <a:extLst>
              <a:ext uri="{FF2B5EF4-FFF2-40B4-BE49-F238E27FC236}">
                <a16:creationId xmlns:a16="http://schemas.microsoft.com/office/drawing/2014/main" id="{B337310D-FEEC-61C0-10C6-7ED668D08C09}"/>
              </a:ext>
            </a:extLst>
          </p:cNvPr>
          <p:cNvSpPr>
            <a:spLocks noGrp="1"/>
          </p:cNvSpPr>
          <p:nvPr>
            <p:ph type="body" sz="half" idx="2" hasCustomPrompt="1"/>
          </p:nvPr>
        </p:nvSpPr>
        <p:spPr>
          <a:xfrm>
            <a:off x="566599" y="3429000"/>
            <a:ext cx="3467083" cy="3028361"/>
          </a:xfrm>
        </p:spPr>
        <p:txBody>
          <a:bodyPr/>
          <a:lstStyle>
            <a:lvl1pPr marL="0" indent="0">
              <a:buNone/>
              <a:defRPr sz="2000" b="1">
                <a:solidFill>
                  <a:srgbClr val="62839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subheading</a:t>
            </a:r>
          </a:p>
        </p:txBody>
      </p:sp>
    </p:spTree>
    <p:extLst>
      <p:ext uri="{BB962C8B-B14F-4D97-AF65-F5344CB8AC3E}">
        <p14:creationId xmlns:p14="http://schemas.microsoft.com/office/powerpoint/2010/main" val="15269509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ide Content with Large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54123C-C545-C21B-08B4-C86EC9419E06}"/>
              </a:ext>
            </a:extLst>
          </p:cNvPr>
          <p:cNvSpPr>
            <a:spLocks noGrp="1"/>
          </p:cNvSpPr>
          <p:nvPr>
            <p:ph type="pic" idx="1"/>
          </p:nvPr>
        </p:nvSpPr>
        <p:spPr>
          <a:xfrm>
            <a:off x="6447934" y="0"/>
            <a:ext cx="5744066" cy="6556342"/>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a:extLst>
              <a:ext uri="{FF2B5EF4-FFF2-40B4-BE49-F238E27FC236}">
                <a16:creationId xmlns:a16="http://schemas.microsoft.com/office/drawing/2014/main" id="{8412F6D5-4F20-9FD2-922F-FB5757C5BF71}"/>
              </a:ext>
            </a:extLst>
          </p:cNvPr>
          <p:cNvSpPr>
            <a:spLocks noGrp="1"/>
          </p:cNvSpPr>
          <p:nvPr>
            <p:ph type="title"/>
          </p:nvPr>
        </p:nvSpPr>
        <p:spPr>
          <a:xfrm>
            <a:off x="486268" y="365126"/>
            <a:ext cx="4205139" cy="1001762"/>
          </a:xfrm>
        </p:spPr>
        <p:txBody>
          <a:bodyPr/>
          <a:lstStyle/>
          <a:p>
            <a:r>
              <a:rPr lang="en-US"/>
              <a:t>Click to edit Master title style</a:t>
            </a:r>
          </a:p>
        </p:txBody>
      </p:sp>
      <p:sp>
        <p:nvSpPr>
          <p:cNvPr id="4" name="Content Placeholder 2">
            <a:extLst>
              <a:ext uri="{FF2B5EF4-FFF2-40B4-BE49-F238E27FC236}">
                <a16:creationId xmlns:a16="http://schemas.microsoft.com/office/drawing/2014/main" id="{D1767193-1094-B18E-8C98-C42510023A03}"/>
              </a:ext>
            </a:extLst>
          </p:cNvPr>
          <p:cNvSpPr>
            <a:spLocks noGrp="1"/>
          </p:cNvSpPr>
          <p:nvPr>
            <p:ph sz="half" idx="10"/>
          </p:nvPr>
        </p:nvSpPr>
        <p:spPr>
          <a:xfrm>
            <a:off x="486267" y="1825625"/>
            <a:ext cx="547147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257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ide Content with 3 Images">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54123C-C545-C21B-08B4-C86EC9419E06}"/>
              </a:ext>
            </a:extLst>
          </p:cNvPr>
          <p:cNvSpPr>
            <a:spLocks noGrp="1"/>
          </p:cNvSpPr>
          <p:nvPr>
            <p:ph type="pic" idx="1"/>
          </p:nvPr>
        </p:nvSpPr>
        <p:spPr>
          <a:xfrm>
            <a:off x="6438507" y="3261674"/>
            <a:ext cx="5744066" cy="3294668"/>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a:extLst>
              <a:ext uri="{FF2B5EF4-FFF2-40B4-BE49-F238E27FC236}">
                <a16:creationId xmlns:a16="http://schemas.microsoft.com/office/drawing/2014/main" id="{8412F6D5-4F20-9FD2-922F-FB5757C5BF71}"/>
              </a:ext>
            </a:extLst>
          </p:cNvPr>
          <p:cNvSpPr>
            <a:spLocks noGrp="1"/>
          </p:cNvSpPr>
          <p:nvPr>
            <p:ph type="title"/>
          </p:nvPr>
        </p:nvSpPr>
        <p:spPr>
          <a:xfrm>
            <a:off x="486268" y="365126"/>
            <a:ext cx="4205139" cy="1001762"/>
          </a:xfrm>
        </p:spPr>
        <p:txBody>
          <a:bodyPr/>
          <a:lstStyle/>
          <a:p>
            <a:r>
              <a:rPr lang="en-US"/>
              <a:t>Click to edit Master title style</a:t>
            </a:r>
          </a:p>
        </p:txBody>
      </p:sp>
      <p:sp>
        <p:nvSpPr>
          <p:cNvPr id="4" name="Content Placeholder 2">
            <a:extLst>
              <a:ext uri="{FF2B5EF4-FFF2-40B4-BE49-F238E27FC236}">
                <a16:creationId xmlns:a16="http://schemas.microsoft.com/office/drawing/2014/main" id="{D1767193-1094-B18E-8C98-C42510023A03}"/>
              </a:ext>
            </a:extLst>
          </p:cNvPr>
          <p:cNvSpPr>
            <a:spLocks noGrp="1"/>
          </p:cNvSpPr>
          <p:nvPr>
            <p:ph sz="half" idx="10"/>
          </p:nvPr>
        </p:nvSpPr>
        <p:spPr>
          <a:xfrm>
            <a:off x="486267" y="1825625"/>
            <a:ext cx="547147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2">
            <a:extLst>
              <a:ext uri="{FF2B5EF4-FFF2-40B4-BE49-F238E27FC236}">
                <a16:creationId xmlns:a16="http://schemas.microsoft.com/office/drawing/2014/main" id="{84999A9B-991E-9DEF-F62C-92A485BEB8B8}"/>
              </a:ext>
            </a:extLst>
          </p:cNvPr>
          <p:cNvSpPr>
            <a:spLocks noGrp="1"/>
          </p:cNvSpPr>
          <p:nvPr>
            <p:ph type="pic" idx="11"/>
          </p:nvPr>
        </p:nvSpPr>
        <p:spPr>
          <a:xfrm>
            <a:off x="9389097" y="9427"/>
            <a:ext cx="2793476" cy="3082565"/>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6" name="Picture Placeholder 2">
            <a:extLst>
              <a:ext uri="{FF2B5EF4-FFF2-40B4-BE49-F238E27FC236}">
                <a16:creationId xmlns:a16="http://schemas.microsoft.com/office/drawing/2014/main" id="{406DC07E-7833-B573-7882-B1E203C18D2F}"/>
              </a:ext>
            </a:extLst>
          </p:cNvPr>
          <p:cNvSpPr>
            <a:spLocks noGrp="1"/>
          </p:cNvSpPr>
          <p:nvPr>
            <p:ph type="pic" idx="12"/>
          </p:nvPr>
        </p:nvSpPr>
        <p:spPr>
          <a:xfrm>
            <a:off x="6438507" y="9427"/>
            <a:ext cx="2793476" cy="3082565"/>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070503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E7082-960B-4000-42B8-788811EE1676}"/>
              </a:ext>
            </a:extLst>
          </p:cNvPr>
          <p:cNvSpPr>
            <a:spLocks noGrp="1"/>
          </p:cNvSpPr>
          <p:nvPr>
            <p:ph type="title"/>
          </p:nvPr>
        </p:nvSpPr>
        <p:spPr/>
        <p:txBody>
          <a:bodyPr anchor="t">
            <a:normAutofit/>
          </a:bodyPr>
          <a:lstStyle>
            <a:lvl1pPr>
              <a:lnSpc>
                <a:spcPct val="100000"/>
              </a:lnSpc>
              <a:defRPr sz="3200" b="1">
                <a:solidFill>
                  <a:srgbClr val="3BB04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F9564C6-957C-F233-1E98-9470B162A88D}"/>
              </a:ext>
            </a:extLst>
          </p:cNvPr>
          <p:cNvSpPr>
            <a:spLocks noGrp="1"/>
          </p:cNvSpPr>
          <p:nvPr>
            <p:ph idx="1"/>
          </p:nvPr>
        </p:nvSpPr>
        <p:spPr/>
        <p:txBody>
          <a:bodyPr/>
          <a:lstStyle>
            <a:lvl1pPr>
              <a:buClr>
                <a:srgbClr val="3BB042"/>
              </a:buClr>
              <a:defRPr>
                <a:solidFill>
                  <a:srgbClr val="394D56"/>
                </a:solidFill>
              </a:defRPr>
            </a:lvl1pPr>
            <a:lvl2pPr>
              <a:buClr>
                <a:srgbClr val="3BB042"/>
              </a:buClr>
              <a:defRPr>
                <a:solidFill>
                  <a:srgbClr val="394D56"/>
                </a:solidFill>
              </a:defRPr>
            </a:lvl2pPr>
            <a:lvl3pPr>
              <a:buClr>
                <a:srgbClr val="3BB042"/>
              </a:buClr>
              <a:defRPr>
                <a:solidFill>
                  <a:srgbClr val="394D56"/>
                </a:solidFill>
              </a:defRPr>
            </a:lvl3pPr>
            <a:lvl4pPr>
              <a:buClr>
                <a:srgbClr val="3BB042"/>
              </a:buClr>
              <a:defRPr>
                <a:solidFill>
                  <a:srgbClr val="394D56"/>
                </a:solidFill>
              </a:defRPr>
            </a:lvl4pPr>
            <a:lvl5pPr>
              <a:buClr>
                <a:srgbClr val="3BB042"/>
              </a:buClr>
              <a:defRPr>
                <a:solidFill>
                  <a:srgbClr val="394D56"/>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213767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hank You End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32BE34F-69A5-B799-0393-6A53F2FC976F}"/>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6" name="Round Same Side Corner Rectangle 5">
            <a:extLst>
              <a:ext uri="{FF2B5EF4-FFF2-40B4-BE49-F238E27FC236}">
                <a16:creationId xmlns:a16="http://schemas.microsoft.com/office/drawing/2014/main" id="{9ED5D24F-CBC9-481A-549C-7AB65ADAD3C9}"/>
              </a:ext>
            </a:extLst>
          </p:cNvPr>
          <p:cNvSpPr/>
          <p:nvPr/>
        </p:nvSpPr>
        <p:spPr>
          <a:xfrm>
            <a:off x="2749484" y="1630353"/>
            <a:ext cx="6693031" cy="5227647"/>
          </a:xfrm>
          <a:prstGeom prst="round2SameRect">
            <a:avLst>
              <a:gd name="adj1" fmla="val 11123"/>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 name="Title 1">
            <a:extLst>
              <a:ext uri="{FF2B5EF4-FFF2-40B4-BE49-F238E27FC236}">
                <a16:creationId xmlns:a16="http://schemas.microsoft.com/office/drawing/2014/main" id="{B0A00890-3D88-1B77-8C8A-52F94DB640CD}"/>
              </a:ext>
            </a:extLst>
          </p:cNvPr>
          <p:cNvSpPr>
            <a:spLocks noGrp="1"/>
          </p:cNvSpPr>
          <p:nvPr>
            <p:ph type="title" hasCustomPrompt="1"/>
          </p:nvPr>
        </p:nvSpPr>
        <p:spPr>
          <a:xfrm>
            <a:off x="3415481" y="2077888"/>
            <a:ext cx="5361037" cy="2148666"/>
          </a:xfrm>
        </p:spPr>
        <p:txBody>
          <a:bodyPr anchor="b"/>
          <a:lstStyle>
            <a:lvl1pPr algn="ctr">
              <a:defRPr sz="6000"/>
            </a:lvl1pPr>
          </a:lstStyle>
          <a:p>
            <a:r>
              <a:rPr lang="en-US"/>
              <a:t>Thank you!</a:t>
            </a:r>
          </a:p>
        </p:txBody>
      </p:sp>
      <p:sp>
        <p:nvSpPr>
          <p:cNvPr id="3" name="Text Placeholder 2">
            <a:extLst>
              <a:ext uri="{FF2B5EF4-FFF2-40B4-BE49-F238E27FC236}">
                <a16:creationId xmlns:a16="http://schemas.microsoft.com/office/drawing/2014/main" id="{7FD83C5F-2703-AF53-45FF-F76125658E19}"/>
              </a:ext>
            </a:extLst>
          </p:cNvPr>
          <p:cNvSpPr>
            <a:spLocks noGrp="1"/>
          </p:cNvSpPr>
          <p:nvPr>
            <p:ph type="body" idx="1" hasCustomPrompt="1"/>
          </p:nvPr>
        </p:nvSpPr>
        <p:spPr>
          <a:xfrm>
            <a:off x="3415481" y="4308180"/>
            <a:ext cx="5361036" cy="931688"/>
          </a:xfrm>
        </p:spPr>
        <p:txBody>
          <a:bodyPr/>
          <a:lstStyle>
            <a:lvl1pPr marL="0" indent="0" algn="ctr">
              <a:buNone/>
              <a:defRPr sz="2400" b="1">
                <a:solidFill>
                  <a:srgbClr val="62839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Section subheading</a:t>
            </a:r>
          </a:p>
        </p:txBody>
      </p:sp>
      <p:pic>
        <p:nvPicPr>
          <p:cNvPr id="8" name="Picture 7" descr="A black and green text&#10;&#10;Description automatically generated">
            <a:extLst>
              <a:ext uri="{FF2B5EF4-FFF2-40B4-BE49-F238E27FC236}">
                <a16:creationId xmlns:a16="http://schemas.microsoft.com/office/drawing/2014/main" id="{E2EE594E-F898-2270-E5FA-67A5481A278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8768" y="547470"/>
            <a:ext cx="3314463" cy="535413"/>
          </a:xfrm>
          <a:prstGeom prst="rect">
            <a:avLst/>
          </a:prstGeom>
        </p:spPr>
      </p:pic>
      <p:pic>
        <p:nvPicPr>
          <p:cNvPr id="10" name="Picture 9">
            <a:extLst>
              <a:ext uri="{FF2B5EF4-FFF2-40B4-BE49-F238E27FC236}">
                <a16:creationId xmlns:a16="http://schemas.microsoft.com/office/drawing/2014/main" id="{FC23E774-BE11-A044-DB81-9C21CFAF5735}"/>
              </a:ext>
            </a:extLst>
          </p:cNvPr>
          <p:cNvPicPr>
            <a:picLocks noChangeAspect="1"/>
          </p:cNvPicPr>
          <p:nvPr/>
        </p:nvPicPr>
        <p:blipFill rotWithShape="1">
          <a:blip r:embed="rId3" cstate="screen">
            <a:alphaModFix amt="32000"/>
            <a:extLst>
              <a:ext uri="{28A0092B-C50C-407E-A947-70E740481C1C}">
                <a14:useLocalDpi xmlns:a14="http://schemas.microsoft.com/office/drawing/2010/main"/>
              </a:ext>
            </a:extLst>
          </a:blip>
          <a:srcRect/>
          <a:stretch/>
        </p:blipFill>
        <p:spPr>
          <a:xfrm>
            <a:off x="0" y="6000571"/>
            <a:ext cx="6096000" cy="873775"/>
          </a:xfrm>
          <a:prstGeom prst="rect">
            <a:avLst/>
          </a:prstGeom>
        </p:spPr>
      </p:pic>
      <p:pic>
        <p:nvPicPr>
          <p:cNvPr id="11" name="Picture 10">
            <a:extLst>
              <a:ext uri="{FF2B5EF4-FFF2-40B4-BE49-F238E27FC236}">
                <a16:creationId xmlns:a16="http://schemas.microsoft.com/office/drawing/2014/main" id="{1F7FF565-EE2B-A624-A189-1B4D4B2C9CE4}"/>
              </a:ext>
            </a:extLst>
          </p:cNvPr>
          <p:cNvPicPr>
            <a:picLocks noChangeAspect="1"/>
          </p:cNvPicPr>
          <p:nvPr/>
        </p:nvPicPr>
        <p:blipFill rotWithShape="1">
          <a:blip r:embed="rId4" cstate="screen">
            <a:alphaModFix amt="32000"/>
            <a:extLst>
              <a:ext uri="{28A0092B-C50C-407E-A947-70E740481C1C}">
                <a14:useLocalDpi xmlns:a14="http://schemas.microsoft.com/office/drawing/2010/main"/>
              </a:ext>
            </a:extLst>
          </a:blip>
          <a:srcRect/>
          <a:stretch/>
        </p:blipFill>
        <p:spPr>
          <a:xfrm>
            <a:off x="7892715" y="6000571"/>
            <a:ext cx="4299285" cy="873775"/>
          </a:xfrm>
          <a:prstGeom prst="rect">
            <a:avLst/>
          </a:prstGeom>
        </p:spPr>
      </p:pic>
      <p:sp>
        <p:nvSpPr>
          <p:cNvPr id="9" name="Rectangle 8">
            <a:extLst>
              <a:ext uri="{FF2B5EF4-FFF2-40B4-BE49-F238E27FC236}">
                <a16:creationId xmlns:a16="http://schemas.microsoft.com/office/drawing/2014/main" id="{AB4B18DC-E37A-4AEF-FCF0-CD9BC325FAA6}"/>
              </a:ext>
            </a:extLst>
          </p:cNvPr>
          <p:cNvSpPr/>
          <p:nvPr/>
        </p:nvSpPr>
        <p:spPr>
          <a:xfrm>
            <a:off x="0" y="6549655"/>
            <a:ext cx="12192000" cy="308345"/>
          </a:xfrm>
          <a:prstGeom prst="rect">
            <a:avLst/>
          </a:prstGeom>
          <a:solidFill>
            <a:srgbClr val="3D9D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Tree>
    <p:extLst>
      <p:ext uri="{BB962C8B-B14F-4D97-AF65-F5344CB8AC3E}">
        <p14:creationId xmlns:p14="http://schemas.microsoft.com/office/powerpoint/2010/main" val="30248348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55EC6-78AB-C8DA-250E-8A6611568879}"/>
              </a:ext>
            </a:extLst>
          </p:cNvPr>
          <p:cNvSpPr>
            <a:spLocks noGrp="1"/>
          </p:cNvSpPr>
          <p:nvPr>
            <p:ph type="title"/>
          </p:nvPr>
        </p:nvSpPr>
        <p:spPr>
          <a:xfrm>
            <a:off x="399950" y="457200"/>
            <a:ext cx="3338673" cy="1600200"/>
          </a:xfrm>
        </p:spPr>
        <p:txBody>
          <a:bodyPr anchor="b"/>
          <a:lstStyle>
            <a:lvl1pPr>
              <a:defRPr sz="320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52067F1-7748-3EC5-D847-478B213BEF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E6A8C9-0AF3-7CA9-F91A-6182B3711FF8}"/>
              </a:ext>
            </a:extLst>
          </p:cNvPr>
          <p:cNvSpPr>
            <a:spLocks noGrp="1"/>
          </p:cNvSpPr>
          <p:nvPr>
            <p:ph type="body" sz="half" idx="2"/>
          </p:nvPr>
        </p:nvSpPr>
        <p:spPr>
          <a:xfrm>
            <a:off x="399950" y="2057400"/>
            <a:ext cx="3338673" cy="3811588"/>
          </a:xfrm>
        </p:spPr>
        <p:txBody>
          <a:bodyPr/>
          <a:lstStyle>
            <a:lvl1pPr marL="0" indent="0">
              <a:buNone/>
              <a:defRPr sz="1600">
                <a:solidFill>
                  <a:schemeClr val="accent6">
                    <a:lumMod val="40000"/>
                    <a:lumOff val="6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787D9AB9-0288-C4C9-3A00-7F3820F69E31}"/>
              </a:ext>
            </a:extLst>
          </p:cNvPr>
          <p:cNvSpPr>
            <a:spLocks noGrp="1"/>
          </p:cNvSpPr>
          <p:nvPr>
            <p:ph type="sldNum" sz="quarter" idx="12"/>
          </p:nvPr>
        </p:nvSpPr>
        <p:spPr/>
        <p:txBody>
          <a:bodyPr/>
          <a:lstStyle>
            <a:lvl1pPr>
              <a:defRPr b="0" i="0">
                <a:latin typeface="Arial" panose="020B0604020202020204" pitchFamily="34" charset="0"/>
              </a:defRPr>
            </a:lvl1pPr>
          </a:lstStyle>
          <a:p>
            <a:fld id="{D6632B84-2BCD-574C-A789-8EF95483F1D9}" type="slidenum">
              <a:rPr lang="en-US" smtClean="0"/>
              <a:pPr/>
              <a:t>‹#›</a:t>
            </a:fld>
            <a:endParaRPr lang="en-US"/>
          </a:p>
        </p:txBody>
      </p:sp>
    </p:spTree>
    <p:extLst>
      <p:ext uri="{BB962C8B-B14F-4D97-AF65-F5344CB8AC3E}">
        <p14:creationId xmlns:p14="http://schemas.microsoft.com/office/powerpoint/2010/main" val="2315250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Picture with Caption" type="tx">
  <p:cSld name="1_Picture with Caption">
    <p:spTree>
      <p:nvGrpSpPr>
        <p:cNvPr id="1" name="Shape 73"/>
        <p:cNvGrpSpPr/>
        <p:nvPr/>
      </p:nvGrpSpPr>
      <p:grpSpPr>
        <a:xfrm>
          <a:off x="0" y="0"/>
          <a:ext cx="0" cy="0"/>
          <a:chOff x="0" y="0"/>
          <a:chExt cx="0" cy="0"/>
        </a:xfrm>
      </p:grpSpPr>
      <p:sp>
        <p:nvSpPr>
          <p:cNvPr id="74" name="Google Shape;74;p34"/>
          <p:cNvSpPr txBox="1">
            <a:spLocks noGrp="1"/>
          </p:cNvSpPr>
          <p:nvPr>
            <p:ph type="title"/>
          </p:nvPr>
        </p:nvSpPr>
        <p:spPr>
          <a:xfrm>
            <a:off x="839787" y="457200"/>
            <a:ext cx="3932240" cy="16002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3200"/>
              <a:buFont typeface="Quattrocen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4"/>
          <p:cNvSpPr>
            <a:spLocks noGrp="1"/>
          </p:cNvSpPr>
          <p:nvPr>
            <p:ph type="pic" idx="2"/>
          </p:nvPr>
        </p:nvSpPr>
        <p:spPr>
          <a:xfrm>
            <a:off x="5183187" y="987425"/>
            <a:ext cx="6172202" cy="4873625"/>
          </a:xfrm>
          <a:prstGeom prst="rect">
            <a:avLst/>
          </a:prstGeom>
          <a:noFill/>
          <a:ln>
            <a:noFill/>
          </a:ln>
        </p:spPr>
      </p:sp>
      <p:sp>
        <p:nvSpPr>
          <p:cNvPr id="76" name="Google Shape;76;p34"/>
          <p:cNvSpPr txBox="1">
            <a:spLocks noGrp="1"/>
          </p:cNvSpPr>
          <p:nvPr>
            <p:ph type="body" idx="1"/>
          </p:nvPr>
        </p:nvSpPr>
        <p:spPr>
          <a:xfrm>
            <a:off x="839787" y="2057400"/>
            <a:ext cx="3932240" cy="3811588"/>
          </a:xfrm>
          <a:prstGeom prst="rect">
            <a:avLst/>
          </a:prstGeom>
          <a:noFill/>
          <a:ln>
            <a:noFill/>
          </a:ln>
        </p:spPr>
        <p:txBody>
          <a:bodyPr spcFirstLastPara="1" wrap="square" lIns="91425" tIns="45700" rIns="91425" bIns="45700" anchor="t" anchorCtr="0">
            <a:normAutofit/>
          </a:bodyPr>
          <a:lstStyle>
            <a:lvl1pPr marL="457200" lvl="0" indent="-228600" algn="l">
              <a:spcBef>
                <a:spcPts val="320"/>
              </a:spcBef>
              <a:spcAft>
                <a:spcPts val="0"/>
              </a:spcAft>
              <a:buClr>
                <a:srgbClr val="7F7F7F"/>
              </a:buClr>
              <a:buSzPts val="1600"/>
              <a:buFont typeface="Quattrocento Sans"/>
              <a:buNone/>
              <a:defRPr sz="1600"/>
            </a:lvl1pPr>
            <a:lvl2pPr marL="914400" lvl="1" indent="-228600" algn="l">
              <a:spcBef>
                <a:spcPts val="320"/>
              </a:spcBef>
              <a:spcAft>
                <a:spcPts val="0"/>
              </a:spcAft>
              <a:buClr>
                <a:srgbClr val="7F7F7F"/>
              </a:buClr>
              <a:buSzPts val="1600"/>
              <a:buFont typeface="Quattrocento Sans"/>
              <a:buNone/>
              <a:defRPr sz="1600"/>
            </a:lvl2pPr>
            <a:lvl3pPr marL="1371600" lvl="2" indent="-228600" algn="l">
              <a:spcBef>
                <a:spcPts val="320"/>
              </a:spcBef>
              <a:spcAft>
                <a:spcPts val="0"/>
              </a:spcAft>
              <a:buClr>
                <a:srgbClr val="7F7F7F"/>
              </a:buClr>
              <a:buSzPts val="1600"/>
              <a:buFont typeface="Quattrocento Sans"/>
              <a:buNone/>
              <a:defRPr sz="1600"/>
            </a:lvl3pPr>
            <a:lvl4pPr marL="1828800" lvl="3" indent="-228600" algn="l">
              <a:spcBef>
                <a:spcPts val="320"/>
              </a:spcBef>
              <a:spcAft>
                <a:spcPts val="0"/>
              </a:spcAft>
              <a:buClr>
                <a:srgbClr val="7F7F7F"/>
              </a:buClr>
              <a:buSzPts val="1600"/>
              <a:buFont typeface="Quattrocento Sans"/>
              <a:buNone/>
              <a:defRPr sz="1600"/>
            </a:lvl4pPr>
            <a:lvl5pPr marL="2286000" lvl="4" indent="-228600" algn="l">
              <a:spcBef>
                <a:spcPts val="320"/>
              </a:spcBef>
              <a:spcAft>
                <a:spcPts val="0"/>
              </a:spcAft>
              <a:buClr>
                <a:srgbClr val="7F7F7F"/>
              </a:buClr>
              <a:buSzPts val="1600"/>
              <a:buFont typeface="Quattrocento Sans"/>
              <a:buNone/>
              <a:defRPr sz="1600"/>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34"/>
          <p:cNvSpPr txBox="1">
            <a:spLocks noGrp="1"/>
          </p:cNvSpPr>
          <p:nvPr>
            <p:ph type="sldNum" idx="12"/>
          </p:nvPr>
        </p:nvSpPr>
        <p:spPr>
          <a:xfrm>
            <a:off x="8819819" y="602128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a:solidFill>
                  <a:srgbClr val="888888"/>
                </a:solidFill>
                <a:latin typeface="Arial" panose="020B0604020202020204" pitchFamily="34" charset="0"/>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48838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2F77C00-282B-2A43-98C2-B324093BC270}"/>
              </a:ext>
            </a:extLst>
          </p:cNvPr>
          <p:cNvSpPr txBox="1"/>
          <p:nvPr userDrawn="1"/>
        </p:nvSpPr>
        <p:spPr>
          <a:xfrm>
            <a:off x="4111082" y="5341529"/>
            <a:ext cx="3969834" cy="461665"/>
          </a:xfrm>
          <a:prstGeom prst="rect">
            <a:avLst/>
          </a:prstGeom>
          <a:noFill/>
        </p:spPr>
        <p:txBody>
          <a:bodyPr wrap="square" rtlCol="0">
            <a:spAutoFit/>
          </a:bodyPr>
          <a:lstStyle/>
          <a:p>
            <a:pPr algn="ctr"/>
            <a:r>
              <a:rPr lang="en-US" sz="2400" b="0" i="0" cap="none" spc="10" baseline="0">
                <a:solidFill>
                  <a:schemeClr val="tx1"/>
                </a:solidFill>
                <a:latin typeface="Arial" panose="020B0604020202020204" pitchFamily="34" charset="0"/>
              </a:rPr>
              <a:t>717alliance.org</a:t>
            </a:r>
          </a:p>
        </p:txBody>
      </p:sp>
    </p:spTree>
    <p:extLst>
      <p:ext uri="{BB962C8B-B14F-4D97-AF65-F5344CB8AC3E}">
        <p14:creationId xmlns:p14="http://schemas.microsoft.com/office/powerpoint/2010/main" val="13388097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32BE34F-69A5-B799-0393-6A53F2FC976F}"/>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6" name="Round Same Side Corner Rectangle 5">
            <a:extLst>
              <a:ext uri="{FF2B5EF4-FFF2-40B4-BE49-F238E27FC236}">
                <a16:creationId xmlns:a16="http://schemas.microsoft.com/office/drawing/2014/main" id="{9ED5D24F-CBC9-481A-549C-7AB65ADAD3C9}"/>
              </a:ext>
            </a:extLst>
          </p:cNvPr>
          <p:cNvSpPr/>
          <p:nvPr/>
        </p:nvSpPr>
        <p:spPr>
          <a:xfrm rot="5400000">
            <a:off x="3174853" y="-1977228"/>
            <a:ext cx="4760663" cy="11110368"/>
          </a:xfrm>
          <a:prstGeom prst="round2SameRect">
            <a:avLst>
              <a:gd name="adj1" fmla="val 11123"/>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 name="Title 1">
            <a:extLst>
              <a:ext uri="{FF2B5EF4-FFF2-40B4-BE49-F238E27FC236}">
                <a16:creationId xmlns:a16="http://schemas.microsoft.com/office/drawing/2014/main" id="{B0A00890-3D88-1B77-8C8A-52F94DB640CD}"/>
              </a:ext>
            </a:extLst>
          </p:cNvPr>
          <p:cNvSpPr>
            <a:spLocks noGrp="1"/>
          </p:cNvSpPr>
          <p:nvPr>
            <p:ph type="title" hasCustomPrompt="1"/>
          </p:nvPr>
        </p:nvSpPr>
        <p:spPr>
          <a:xfrm>
            <a:off x="831850" y="1909720"/>
            <a:ext cx="9703980" cy="2148666"/>
          </a:xfrm>
        </p:spPr>
        <p:txBody>
          <a:bodyPr anchor="b"/>
          <a:lstStyle>
            <a:lvl1pPr>
              <a:defRPr sz="6000"/>
            </a:lvl1pPr>
          </a:lstStyle>
          <a:p>
            <a:r>
              <a:rPr lang="en-US"/>
              <a:t>Section Header</a:t>
            </a:r>
          </a:p>
        </p:txBody>
      </p:sp>
      <p:sp>
        <p:nvSpPr>
          <p:cNvPr id="3" name="Text Placeholder 2">
            <a:extLst>
              <a:ext uri="{FF2B5EF4-FFF2-40B4-BE49-F238E27FC236}">
                <a16:creationId xmlns:a16="http://schemas.microsoft.com/office/drawing/2014/main" id="{7FD83C5F-2703-AF53-45FF-F76125658E19}"/>
              </a:ext>
            </a:extLst>
          </p:cNvPr>
          <p:cNvSpPr>
            <a:spLocks noGrp="1"/>
          </p:cNvSpPr>
          <p:nvPr>
            <p:ph type="body" idx="1" hasCustomPrompt="1"/>
          </p:nvPr>
        </p:nvSpPr>
        <p:spPr>
          <a:xfrm>
            <a:off x="831850" y="4085375"/>
            <a:ext cx="9703980" cy="931688"/>
          </a:xfrm>
        </p:spPr>
        <p:txBody>
          <a:bodyPr/>
          <a:lstStyle>
            <a:lvl1pPr marL="0" indent="0">
              <a:buNone/>
              <a:defRPr sz="2400" b="1">
                <a:solidFill>
                  <a:srgbClr val="62839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Section subheading</a:t>
            </a:r>
          </a:p>
        </p:txBody>
      </p:sp>
      <p:pic>
        <p:nvPicPr>
          <p:cNvPr id="4" name="Picture 3">
            <a:extLst>
              <a:ext uri="{FF2B5EF4-FFF2-40B4-BE49-F238E27FC236}">
                <a16:creationId xmlns:a16="http://schemas.microsoft.com/office/drawing/2014/main" id="{232BC0C5-730C-0B26-8A56-5755E6EE224D}"/>
              </a:ext>
            </a:extLst>
          </p:cNvPr>
          <p:cNvPicPr>
            <a:picLocks noChangeAspect="1"/>
          </p:cNvPicPr>
          <p:nvPr/>
        </p:nvPicPr>
        <p:blipFill rotWithShape="1">
          <a:blip r:embed="rId2" cstate="screen">
            <a:alphaModFix amt="32000"/>
            <a:extLst>
              <a:ext uri="{28A0092B-C50C-407E-A947-70E740481C1C}">
                <a14:useLocalDpi xmlns:a14="http://schemas.microsoft.com/office/drawing/2010/main"/>
              </a:ext>
            </a:extLst>
          </a:blip>
          <a:srcRect/>
          <a:stretch/>
        </p:blipFill>
        <p:spPr>
          <a:xfrm>
            <a:off x="0" y="5548387"/>
            <a:ext cx="6096000" cy="873775"/>
          </a:xfrm>
          <a:prstGeom prst="rect">
            <a:avLst/>
          </a:prstGeom>
        </p:spPr>
      </p:pic>
      <p:pic>
        <p:nvPicPr>
          <p:cNvPr id="5" name="Picture 4">
            <a:extLst>
              <a:ext uri="{FF2B5EF4-FFF2-40B4-BE49-F238E27FC236}">
                <a16:creationId xmlns:a16="http://schemas.microsoft.com/office/drawing/2014/main" id="{A5A23049-5EAE-932F-71CC-A17650C19C8D}"/>
              </a:ext>
            </a:extLst>
          </p:cNvPr>
          <p:cNvPicPr>
            <a:picLocks noChangeAspect="1"/>
          </p:cNvPicPr>
          <p:nvPr/>
        </p:nvPicPr>
        <p:blipFill rotWithShape="1">
          <a:blip r:embed="rId3" cstate="screen">
            <a:alphaModFix amt="32000"/>
            <a:extLst>
              <a:ext uri="{28A0092B-C50C-407E-A947-70E740481C1C}">
                <a14:useLocalDpi xmlns:a14="http://schemas.microsoft.com/office/drawing/2010/main"/>
              </a:ext>
            </a:extLst>
          </a:blip>
          <a:srcRect/>
          <a:stretch/>
        </p:blipFill>
        <p:spPr>
          <a:xfrm>
            <a:off x="7892715" y="5548387"/>
            <a:ext cx="4299285" cy="873775"/>
          </a:xfrm>
          <a:prstGeom prst="rect">
            <a:avLst/>
          </a:prstGeom>
        </p:spPr>
      </p:pic>
    </p:spTree>
    <p:extLst>
      <p:ext uri="{BB962C8B-B14F-4D97-AF65-F5344CB8AC3E}">
        <p14:creationId xmlns:p14="http://schemas.microsoft.com/office/powerpoint/2010/main" val="1217681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CA6E-E99A-672C-E8CE-8AF11E8774F9}"/>
              </a:ext>
            </a:extLst>
          </p:cNvPr>
          <p:cNvSpPr>
            <a:spLocks noGrp="1"/>
          </p:cNvSpPr>
          <p:nvPr>
            <p:ph type="title"/>
          </p:nvPr>
        </p:nvSpPr>
        <p:spPr>
          <a:xfrm>
            <a:off x="838200" y="365126"/>
            <a:ext cx="10515600" cy="100176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0577A63-BAB5-AAE6-E532-9652EA3B18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E8A793-90F1-9BCB-0B17-B7F518CAE92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73565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 Column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1681163"/>
            <a:ext cx="51577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505075"/>
            <a:ext cx="5157787" cy="3684588"/>
          </a:xfrm>
        </p:spPr>
        <p:txBody>
          <a:bodyPr/>
          <a:lstStyle/>
          <a:p>
            <a:pPr lvl="0"/>
            <a:r>
              <a:rPr lang="en-US"/>
              <a:t>Click to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6172200" y="1681163"/>
            <a:ext cx="5183188"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6172200" y="2505075"/>
            <a:ext cx="5183188" cy="3684588"/>
          </a:xfrm>
        </p:spPr>
        <p:txBody>
          <a:bodyPr/>
          <a:lstStyle/>
          <a:p>
            <a:pPr lvl="0"/>
            <a:r>
              <a:rPr lang="en-US"/>
              <a:t>Click to edit column text</a:t>
            </a:r>
          </a:p>
        </p:txBody>
      </p:sp>
    </p:spTree>
    <p:extLst>
      <p:ext uri="{BB962C8B-B14F-4D97-AF65-F5344CB8AC3E}">
        <p14:creationId xmlns:p14="http://schemas.microsoft.com/office/powerpoint/2010/main" val="2198890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 Column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p:nvPr>
        </p:nvSpPr>
        <p:spPr>
          <a:xfrm>
            <a:off x="839788" y="1681163"/>
            <a:ext cx="329782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505075"/>
            <a:ext cx="3297827" cy="3684588"/>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p:nvPr>
        </p:nvSpPr>
        <p:spPr>
          <a:xfrm>
            <a:off x="4447095" y="1681163"/>
            <a:ext cx="329782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4447095" y="2505075"/>
            <a:ext cx="3297827" cy="3684588"/>
          </a:xfrm>
        </p:spPr>
        <p:txBody>
          <a:bodyPr/>
          <a:lstStyle/>
          <a:p>
            <a:pPr lvl="0"/>
            <a:r>
              <a:rPr lang="en-US"/>
              <a:t>Click to edit column text</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p:nvPr>
        </p:nvSpPr>
        <p:spPr>
          <a:xfrm>
            <a:off x="8057561" y="1681163"/>
            <a:ext cx="329782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5">
            <a:extLst>
              <a:ext uri="{FF2B5EF4-FFF2-40B4-BE49-F238E27FC236}">
                <a16:creationId xmlns:a16="http://schemas.microsoft.com/office/drawing/2014/main" id="{D5EA39C2-4126-6C54-3496-A52E9606F995}"/>
              </a:ext>
            </a:extLst>
          </p:cNvPr>
          <p:cNvSpPr>
            <a:spLocks noGrp="1"/>
          </p:cNvSpPr>
          <p:nvPr>
            <p:ph sz="quarter" idx="11" hasCustomPrompt="1"/>
          </p:nvPr>
        </p:nvSpPr>
        <p:spPr>
          <a:xfrm>
            <a:off x="8057561" y="2505075"/>
            <a:ext cx="3297827" cy="3684588"/>
          </a:xfrm>
        </p:spPr>
        <p:txBody>
          <a:bodyPr/>
          <a:lstStyle/>
          <a:p>
            <a:pPr lvl="0"/>
            <a:r>
              <a:rPr lang="en-US"/>
              <a:t>Click to edit column text</a:t>
            </a:r>
          </a:p>
        </p:txBody>
      </p:sp>
    </p:spTree>
    <p:extLst>
      <p:ext uri="{BB962C8B-B14F-4D97-AF65-F5344CB8AC3E}">
        <p14:creationId xmlns:p14="http://schemas.microsoft.com/office/powerpoint/2010/main" val="4222492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 Column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p:nvPr>
        </p:nvSpPr>
        <p:spPr>
          <a:xfrm>
            <a:off x="839788"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505075"/>
            <a:ext cx="2439287" cy="3684588"/>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p:nvPr>
        </p:nvSpPr>
        <p:spPr>
          <a:xfrm>
            <a:off x="3531892"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3531892" y="2505075"/>
            <a:ext cx="2439287" cy="3684588"/>
          </a:xfrm>
        </p:spPr>
        <p:txBody>
          <a:bodyPr/>
          <a:lstStyle/>
          <a:p>
            <a:pPr lvl="0"/>
            <a:r>
              <a:rPr lang="en-US"/>
              <a:t>Click to edit column text</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p:nvPr>
        </p:nvSpPr>
        <p:spPr>
          <a:xfrm>
            <a:off x="6223996"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5">
            <a:extLst>
              <a:ext uri="{FF2B5EF4-FFF2-40B4-BE49-F238E27FC236}">
                <a16:creationId xmlns:a16="http://schemas.microsoft.com/office/drawing/2014/main" id="{D5EA39C2-4126-6C54-3496-A52E9606F995}"/>
              </a:ext>
            </a:extLst>
          </p:cNvPr>
          <p:cNvSpPr>
            <a:spLocks noGrp="1"/>
          </p:cNvSpPr>
          <p:nvPr>
            <p:ph sz="quarter" idx="11" hasCustomPrompt="1"/>
          </p:nvPr>
        </p:nvSpPr>
        <p:spPr>
          <a:xfrm>
            <a:off x="6223996" y="2505075"/>
            <a:ext cx="2439287" cy="3684588"/>
          </a:xfrm>
        </p:spPr>
        <p:txBody>
          <a:bodyPr/>
          <a:lstStyle/>
          <a:p>
            <a:pPr lvl="0"/>
            <a:r>
              <a:rPr lang="en-US"/>
              <a:t>Click to edit column text</a:t>
            </a:r>
          </a:p>
        </p:txBody>
      </p:sp>
      <p:sp>
        <p:nvSpPr>
          <p:cNvPr id="9" name="Text Placeholder 4">
            <a:extLst>
              <a:ext uri="{FF2B5EF4-FFF2-40B4-BE49-F238E27FC236}">
                <a16:creationId xmlns:a16="http://schemas.microsoft.com/office/drawing/2014/main" id="{0C7AA1EB-4B62-3D92-555B-E26E0C3639F7}"/>
              </a:ext>
            </a:extLst>
          </p:cNvPr>
          <p:cNvSpPr>
            <a:spLocks noGrp="1"/>
          </p:cNvSpPr>
          <p:nvPr>
            <p:ph type="body" sz="quarter" idx="12"/>
          </p:nvPr>
        </p:nvSpPr>
        <p:spPr>
          <a:xfrm>
            <a:off x="8916100"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A77466C3-AA6C-BC31-5FC3-1D66C3F8C6B7}"/>
              </a:ext>
            </a:extLst>
          </p:cNvPr>
          <p:cNvSpPr>
            <a:spLocks noGrp="1"/>
          </p:cNvSpPr>
          <p:nvPr>
            <p:ph sz="quarter" idx="13" hasCustomPrompt="1"/>
          </p:nvPr>
        </p:nvSpPr>
        <p:spPr>
          <a:xfrm>
            <a:off x="8916100" y="2505075"/>
            <a:ext cx="2439287" cy="3684588"/>
          </a:xfrm>
        </p:spPr>
        <p:txBody>
          <a:bodyPr/>
          <a:lstStyle/>
          <a:p>
            <a:pPr lvl="0"/>
            <a:r>
              <a:rPr lang="en-US"/>
              <a:t>Click to edit column text</a:t>
            </a:r>
          </a:p>
        </p:txBody>
      </p:sp>
    </p:spTree>
    <p:extLst>
      <p:ext uri="{BB962C8B-B14F-4D97-AF65-F5344CB8AC3E}">
        <p14:creationId xmlns:p14="http://schemas.microsoft.com/office/powerpoint/2010/main" val="3319583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Picture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2878367"/>
            <a:ext cx="329782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3702279"/>
            <a:ext cx="3297827" cy="2651387"/>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4447095" y="2878367"/>
            <a:ext cx="329782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4447095" y="3702279"/>
            <a:ext cx="3297827" cy="2651387"/>
          </a:xfrm>
        </p:spPr>
        <p:txBody>
          <a:bodyPr/>
          <a:lstStyle/>
          <a:p>
            <a:pPr lvl="0"/>
            <a:r>
              <a:rPr lang="en-US"/>
              <a:t>Click to edit column text</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hasCustomPrompt="1"/>
          </p:nvPr>
        </p:nvSpPr>
        <p:spPr>
          <a:xfrm>
            <a:off x="8057561" y="2878367"/>
            <a:ext cx="329782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8" name="Content Placeholder 5">
            <a:extLst>
              <a:ext uri="{FF2B5EF4-FFF2-40B4-BE49-F238E27FC236}">
                <a16:creationId xmlns:a16="http://schemas.microsoft.com/office/drawing/2014/main" id="{D5EA39C2-4126-6C54-3496-A52E9606F995}"/>
              </a:ext>
            </a:extLst>
          </p:cNvPr>
          <p:cNvSpPr>
            <a:spLocks noGrp="1"/>
          </p:cNvSpPr>
          <p:nvPr>
            <p:ph sz="quarter" idx="11" hasCustomPrompt="1"/>
          </p:nvPr>
        </p:nvSpPr>
        <p:spPr>
          <a:xfrm>
            <a:off x="8057561" y="3702279"/>
            <a:ext cx="3297827" cy="2651387"/>
          </a:xfrm>
        </p:spPr>
        <p:txBody>
          <a:bodyPr/>
          <a:lstStyle/>
          <a:p>
            <a:pPr lvl="0"/>
            <a:r>
              <a:rPr lang="en-US"/>
              <a:t>Click to edit column text</a:t>
            </a:r>
          </a:p>
        </p:txBody>
      </p:sp>
      <p:sp>
        <p:nvSpPr>
          <p:cNvPr id="9" name="Picture Placeholder 2">
            <a:extLst>
              <a:ext uri="{FF2B5EF4-FFF2-40B4-BE49-F238E27FC236}">
                <a16:creationId xmlns:a16="http://schemas.microsoft.com/office/drawing/2014/main" id="{9F3D66C9-BE02-3AE8-C07B-748FBB391F45}"/>
              </a:ext>
            </a:extLst>
          </p:cNvPr>
          <p:cNvSpPr>
            <a:spLocks noGrp="1"/>
          </p:cNvSpPr>
          <p:nvPr>
            <p:ph type="pic" idx="12"/>
          </p:nvPr>
        </p:nvSpPr>
        <p:spPr>
          <a:xfrm>
            <a:off x="846038" y="1533443"/>
            <a:ext cx="3288401"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Picture Placeholder 2">
            <a:extLst>
              <a:ext uri="{FF2B5EF4-FFF2-40B4-BE49-F238E27FC236}">
                <a16:creationId xmlns:a16="http://schemas.microsoft.com/office/drawing/2014/main" id="{4A5A22DA-D8CE-78A2-538A-B239A7EACA7C}"/>
              </a:ext>
            </a:extLst>
          </p:cNvPr>
          <p:cNvSpPr>
            <a:spLocks noGrp="1"/>
          </p:cNvSpPr>
          <p:nvPr>
            <p:ph type="pic" idx="13"/>
          </p:nvPr>
        </p:nvSpPr>
        <p:spPr>
          <a:xfrm>
            <a:off x="4437650" y="1533443"/>
            <a:ext cx="3288401"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1" name="Picture Placeholder 2">
            <a:extLst>
              <a:ext uri="{FF2B5EF4-FFF2-40B4-BE49-F238E27FC236}">
                <a16:creationId xmlns:a16="http://schemas.microsoft.com/office/drawing/2014/main" id="{F3E16051-D31E-53E9-CA36-AC41E7C6532E}"/>
              </a:ext>
            </a:extLst>
          </p:cNvPr>
          <p:cNvSpPr>
            <a:spLocks noGrp="1"/>
          </p:cNvSpPr>
          <p:nvPr>
            <p:ph type="pic" idx="14"/>
          </p:nvPr>
        </p:nvSpPr>
        <p:spPr>
          <a:xfrm>
            <a:off x="8048116" y="1533443"/>
            <a:ext cx="3288401"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175797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 Picture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3702279"/>
            <a:ext cx="2439287" cy="2651387"/>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3541337"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3541337" y="3702279"/>
            <a:ext cx="2439287" cy="2651387"/>
          </a:xfrm>
        </p:spPr>
        <p:txBody>
          <a:bodyPr/>
          <a:lstStyle/>
          <a:p>
            <a:pPr lvl="0"/>
            <a:r>
              <a:rPr lang="en-US"/>
              <a:t>Click to edit column text</a:t>
            </a:r>
          </a:p>
        </p:txBody>
      </p:sp>
      <p:sp>
        <p:nvSpPr>
          <p:cNvPr id="9" name="Picture Placeholder 2">
            <a:extLst>
              <a:ext uri="{FF2B5EF4-FFF2-40B4-BE49-F238E27FC236}">
                <a16:creationId xmlns:a16="http://schemas.microsoft.com/office/drawing/2014/main" id="{9F3D66C9-BE02-3AE8-C07B-748FBB391F45}"/>
              </a:ext>
            </a:extLst>
          </p:cNvPr>
          <p:cNvSpPr>
            <a:spLocks noGrp="1"/>
          </p:cNvSpPr>
          <p:nvPr>
            <p:ph type="pic" idx="12"/>
          </p:nvPr>
        </p:nvSpPr>
        <p:spPr>
          <a:xfrm>
            <a:off x="846038"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Picture Placeholder 2">
            <a:extLst>
              <a:ext uri="{FF2B5EF4-FFF2-40B4-BE49-F238E27FC236}">
                <a16:creationId xmlns:a16="http://schemas.microsoft.com/office/drawing/2014/main" id="{4A5A22DA-D8CE-78A2-538A-B239A7EACA7C}"/>
              </a:ext>
            </a:extLst>
          </p:cNvPr>
          <p:cNvSpPr>
            <a:spLocks noGrp="1"/>
          </p:cNvSpPr>
          <p:nvPr>
            <p:ph type="pic" idx="13"/>
          </p:nvPr>
        </p:nvSpPr>
        <p:spPr>
          <a:xfrm>
            <a:off x="3531892"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6" name="Text Placeholder 2">
            <a:extLst>
              <a:ext uri="{FF2B5EF4-FFF2-40B4-BE49-F238E27FC236}">
                <a16:creationId xmlns:a16="http://schemas.microsoft.com/office/drawing/2014/main" id="{50E8D924-A462-2F28-3970-DEF0A3A04D04}"/>
              </a:ext>
            </a:extLst>
          </p:cNvPr>
          <p:cNvSpPr>
            <a:spLocks noGrp="1"/>
          </p:cNvSpPr>
          <p:nvPr>
            <p:ph type="body" idx="14" hasCustomPrompt="1"/>
          </p:nvPr>
        </p:nvSpPr>
        <p:spPr>
          <a:xfrm>
            <a:off x="6220219"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7" name="Content Placeholder 3">
            <a:extLst>
              <a:ext uri="{FF2B5EF4-FFF2-40B4-BE49-F238E27FC236}">
                <a16:creationId xmlns:a16="http://schemas.microsoft.com/office/drawing/2014/main" id="{CCB3DA10-D7DF-B438-7A9C-C95E4BAE091D}"/>
              </a:ext>
            </a:extLst>
          </p:cNvPr>
          <p:cNvSpPr>
            <a:spLocks noGrp="1"/>
          </p:cNvSpPr>
          <p:nvPr>
            <p:ph sz="half" idx="15" hasCustomPrompt="1"/>
          </p:nvPr>
        </p:nvSpPr>
        <p:spPr>
          <a:xfrm>
            <a:off x="6220219" y="3702279"/>
            <a:ext cx="2439287" cy="2651387"/>
          </a:xfrm>
        </p:spPr>
        <p:txBody>
          <a:bodyPr/>
          <a:lstStyle/>
          <a:p>
            <a:pPr lvl="0"/>
            <a:r>
              <a:rPr lang="en-US"/>
              <a:t>Click to edit column text</a:t>
            </a:r>
          </a:p>
        </p:txBody>
      </p:sp>
      <p:sp>
        <p:nvSpPr>
          <p:cNvPr id="18" name="Text Placeholder 4">
            <a:extLst>
              <a:ext uri="{FF2B5EF4-FFF2-40B4-BE49-F238E27FC236}">
                <a16:creationId xmlns:a16="http://schemas.microsoft.com/office/drawing/2014/main" id="{2634D058-EFD9-DC0D-2D14-7C7469EF2652}"/>
              </a:ext>
            </a:extLst>
          </p:cNvPr>
          <p:cNvSpPr>
            <a:spLocks noGrp="1"/>
          </p:cNvSpPr>
          <p:nvPr>
            <p:ph type="body" sz="quarter" idx="16" hasCustomPrompt="1"/>
          </p:nvPr>
        </p:nvSpPr>
        <p:spPr>
          <a:xfrm>
            <a:off x="8916100"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9" name="Content Placeholder 5">
            <a:extLst>
              <a:ext uri="{FF2B5EF4-FFF2-40B4-BE49-F238E27FC236}">
                <a16:creationId xmlns:a16="http://schemas.microsoft.com/office/drawing/2014/main" id="{3D5896FD-2DF0-0AF2-4592-E4EF492274D9}"/>
              </a:ext>
            </a:extLst>
          </p:cNvPr>
          <p:cNvSpPr>
            <a:spLocks noGrp="1"/>
          </p:cNvSpPr>
          <p:nvPr>
            <p:ph sz="quarter" idx="17" hasCustomPrompt="1"/>
          </p:nvPr>
        </p:nvSpPr>
        <p:spPr>
          <a:xfrm>
            <a:off x="8916100" y="3702279"/>
            <a:ext cx="2439287" cy="2651387"/>
          </a:xfrm>
        </p:spPr>
        <p:txBody>
          <a:bodyPr/>
          <a:lstStyle/>
          <a:p>
            <a:pPr lvl="0"/>
            <a:r>
              <a:rPr lang="en-US"/>
              <a:t>Click to edit column text</a:t>
            </a:r>
          </a:p>
        </p:txBody>
      </p:sp>
      <p:sp>
        <p:nvSpPr>
          <p:cNvPr id="20" name="Picture Placeholder 2">
            <a:extLst>
              <a:ext uri="{FF2B5EF4-FFF2-40B4-BE49-F238E27FC236}">
                <a16:creationId xmlns:a16="http://schemas.microsoft.com/office/drawing/2014/main" id="{9F33B8E1-1CDB-6E40-CFCB-480EA6B48AD6}"/>
              </a:ext>
            </a:extLst>
          </p:cNvPr>
          <p:cNvSpPr>
            <a:spLocks noGrp="1"/>
          </p:cNvSpPr>
          <p:nvPr>
            <p:ph type="pic" idx="18"/>
          </p:nvPr>
        </p:nvSpPr>
        <p:spPr>
          <a:xfrm>
            <a:off x="6226469"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1" name="Picture Placeholder 2">
            <a:extLst>
              <a:ext uri="{FF2B5EF4-FFF2-40B4-BE49-F238E27FC236}">
                <a16:creationId xmlns:a16="http://schemas.microsoft.com/office/drawing/2014/main" id="{EB900533-BC42-4EA7-CFCF-5AC919E59317}"/>
              </a:ext>
            </a:extLst>
          </p:cNvPr>
          <p:cNvSpPr>
            <a:spLocks noGrp="1"/>
          </p:cNvSpPr>
          <p:nvPr>
            <p:ph type="pic" idx="19"/>
          </p:nvPr>
        </p:nvSpPr>
        <p:spPr>
          <a:xfrm>
            <a:off x="8906655"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37285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CFBB4-B12E-BEEB-F418-BE99C115FA98}"/>
              </a:ext>
            </a:extLst>
          </p:cNvPr>
          <p:cNvSpPr>
            <a:spLocks noGrp="1"/>
          </p:cNvSpPr>
          <p:nvPr>
            <p:ph type="title"/>
          </p:nvPr>
        </p:nvSpPr>
        <p:spPr>
          <a:xfrm>
            <a:off x="838200" y="365126"/>
            <a:ext cx="10515600" cy="1087808"/>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77E02F67-6C87-3F1D-1D8D-7B433C4DC074}"/>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0EFBA889-2028-6C1B-AAAF-00C7004E94CA}"/>
              </a:ext>
            </a:extLst>
          </p:cNvPr>
          <p:cNvSpPr/>
          <p:nvPr/>
        </p:nvSpPr>
        <p:spPr>
          <a:xfrm>
            <a:off x="0" y="6549655"/>
            <a:ext cx="12192000" cy="308345"/>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8" name="Picture 7">
            <a:extLst>
              <a:ext uri="{FF2B5EF4-FFF2-40B4-BE49-F238E27FC236}">
                <a16:creationId xmlns:a16="http://schemas.microsoft.com/office/drawing/2014/main" id="{ADB9F856-23FA-8F71-39ED-3A86FDB3198B}"/>
              </a:ext>
            </a:extLst>
          </p:cNvPr>
          <p:cNvPicPr>
            <a:picLocks noChangeAspect="1"/>
          </p:cNvPicPr>
          <p:nvPr/>
        </p:nvPicPr>
        <p:blipFill>
          <a:blip r:embed="rId25">
            <a:alphaModFix/>
          </a:blip>
          <a:stretch>
            <a:fillRect/>
          </a:stretch>
        </p:blipFill>
        <p:spPr>
          <a:xfrm>
            <a:off x="11488230" y="6677246"/>
            <a:ext cx="618894" cy="80227"/>
          </a:xfrm>
          <a:prstGeom prst="rect">
            <a:avLst/>
          </a:prstGeom>
        </p:spPr>
      </p:pic>
      <p:sp>
        <p:nvSpPr>
          <p:cNvPr id="4" name="Rectangle 3">
            <a:extLst>
              <a:ext uri="{FF2B5EF4-FFF2-40B4-BE49-F238E27FC236}">
                <a16:creationId xmlns:a16="http://schemas.microsoft.com/office/drawing/2014/main" id="{D193E08C-6832-01C1-EDAC-45AD91049D6D}"/>
              </a:ext>
            </a:extLst>
          </p:cNvPr>
          <p:cNvSpPr/>
          <p:nvPr/>
        </p:nvSpPr>
        <p:spPr>
          <a:xfrm>
            <a:off x="0" y="6549655"/>
            <a:ext cx="12192000" cy="308345"/>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5" name="Picture 4">
            <a:extLst>
              <a:ext uri="{FF2B5EF4-FFF2-40B4-BE49-F238E27FC236}">
                <a16:creationId xmlns:a16="http://schemas.microsoft.com/office/drawing/2014/main" id="{14F0C5A4-3772-1AB6-98AF-67FD3CE20FEA}"/>
              </a:ext>
            </a:extLst>
          </p:cNvPr>
          <p:cNvPicPr>
            <a:picLocks noChangeAspect="1"/>
          </p:cNvPicPr>
          <p:nvPr/>
        </p:nvPicPr>
        <p:blipFill>
          <a:blip r:embed="rId25">
            <a:alphaModFix/>
          </a:blip>
          <a:stretch>
            <a:fillRect/>
          </a:stretch>
        </p:blipFill>
        <p:spPr>
          <a:xfrm>
            <a:off x="11488230" y="6677246"/>
            <a:ext cx="618894" cy="80227"/>
          </a:xfrm>
          <a:prstGeom prst="rect">
            <a:avLst/>
          </a:prstGeom>
        </p:spPr>
      </p:pic>
      <p:sp>
        <p:nvSpPr>
          <p:cNvPr id="6" name="Rectangle 5">
            <a:extLst>
              <a:ext uri="{FF2B5EF4-FFF2-40B4-BE49-F238E27FC236}">
                <a16:creationId xmlns:a16="http://schemas.microsoft.com/office/drawing/2014/main" id="{73B69277-C6D6-849E-1CBA-2529AD14D749}"/>
              </a:ext>
            </a:extLst>
          </p:cNvPr>
          <p:cNvSpPr/>
          <p:nvPr userDrawn="1"/>
        </p:nvSpPr>
        <p:spPr>
          <a:xfrm>
            <a:off x="0" y="6549655"/>
            <a:ext cx="12192000" cy="308345"/>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9" name="Picture 8">
            <a:extLst>
              <a:ext uri="{FF2B5EF4-FFF2-40B4-BE49-F238E27FC236}">
                <a16:creationId xmlns:a16="http://schemas.microsoft.com/office/drawing/2014/main" id="{1FF6A649-F9A5-0D13-9FEF-40070391CE19}"/>
              </a:ext>
            </a:extLst>
          </p:cNvPr>
          <p:cNvPicPr>
            <a:picLocks noChangeAspect="1"/>
          </p:cNvPicPr>
          <p:nvPr userDrawn="1"/>
        </p:nvPicPr>
        <p:blipFill>
          <a:blip r:embed="rId25">
            <a:alphaModFix/>
          </a:blip>
          <a:stretch>
            <a:fillRect/>
          </a:stretch>
        </p:blipFill>
        <p:spPr>
          <a:xfrm>
            <a:off x="11488230" y="6677246"/>
            <a:ext cx="618894" cy="80227"/>
          </a:xfrm>
          <a:prstGeom prst="rect">
            <a:avLst/>
          </a:prstGeom>
        </p:spPr>
      </p:pic>
    </p:spTree>
    <p:extLst>
      <p:ext uri="{BB962C8B-B14F-4D97-AF65-F5344CB8AC3E}">
        <p14:creationId xmlns:p14="http://schemas.microsoft.com/office/powerpoint/2010/main" val="354728276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 id="2147483736" r:id="rId19"/>
    <p:sldLayoutId id="2147483737" r:id="rId20"/>
    <p:sldLayoutId id="2147483739" r:id="rId21"/>
    <p:sldLayoutId id="2147483741" r:id="rId22"/>
    <p:sldLayoutId id="2147483671" r:id="rId23"/>
  </p:sldLayoutIdLst>
  <p:txStyles>
    <p:title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50.xml"/><Relationship Id="rId1" Type="http://schemas.openxmlformats.org/officeDocument/2006/relationships/slideLayout" Target="../slideLayouts/slideLayout15.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4.xml"/><Relationship Id="rId1" Type="http://schemas.openxmlformats.org/officeDocument/2006/relationships/slideLayout" Target="../slideLayouts/slideLayout3.xml"/><Relationship Id="rId4" Type="http://schemas.openxmlformats.org/officeDocument/2006/relationships/image" Target="../media/image6.sv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717alliance.org/" TargetMode="External"/><Relationship Id="rId7" Type="http://schemas.openxmlformats.org/officeDocument/2006/relationships/hyperlink" Target="https://717alliance.org/faq/" TargetMode="External"/><Relationship Id="rId2" Type="http://schemas.openxmlformats.org/officeDocument/2006/relationships/notesSlide" Target="../notesSlides/notesSlide58.xml"/><Relationship Id="rId1" Type="http://schemas.openxmlformats.org/officeDocument/2006/relationships/slideLayout" Target="../slideLayouts/slideLayout17.xml"/><Relationship Id="rId6" Type="http://schemas.openxmlformats.org/officeDocument/2006/relationships/hyperlink" Target="https://717alliance.org/resource-library/?category=advocacy-briefs" TargetMode="External"/><Relationship Id="rId5" Type="http://schemas.openxmlformats.org/officeDocument/2006/relationships/hyperlink" Target="https://717alliance.org/digital-toolkit/" TargetMode="External"/><Relationship Id="rId4" Type="http://schemas.openxmlformats.org/officeDocument/2006/relationships/hyperlink" Target="https://717alliance.org/get-started/" TargetMode="External"/><Relationship Id="rId9" Type="http://schemas.openxmlformats.org/officeDocument/2006/relationships/image" Target="../media/image36.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6.sv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FCB29A9-8F84-23F8-F74A-3915DFB6DB5A}"/>
              </a:ext>
            </a:extLst>
          </p:cNvPr>
          <p:cNvSpPr>
            <a:spLocks noGrp="1"/>
          </p:cNvSpPr>
          <p:nvPr>
            <p:ph type="body" sz="quarter" idx="13"/>
          </p:nvPr>
        </p:nvSpPr>
        <p:spPr>
          <a:xfrm>
            <a:off x="974725" y="2734590"/>
            <a:ext cx="8211906" cy="1749696"/>
          </a:xfrm>
        </p:spPr>
        <p:txBody>
          <a:bodyPr vert="horz" lIns="91440" tIns="45720" rIns="91440" bIns="45720" rtlCol="0" anchor="t">
            <a:noAutofit/>
          </a:bodyPr>
          <a:lstStyle/>
          <a:p>
            <a:pPr>
              <a:lnSpc>
                <a:spcPct val="110000"/>
              </a:lnSpc>
            </a:pPr>
            <a:r>
              <a:rPr lang="es-419" sz="5000">
                <a:latin typeface="Arial"/>
                <a:cs typeface="Arial"/>
              </a:rPr>
              <a:t>Taller de capacitación técnica 7-1-7 </a:t>
            </a:r>
          </a:p>
        </p:txBody>
      </p:sp>
      <p:sp>
        <p:nvSpPr>
          <p:cNvPr id="5" name="Text Placeholder 4">
            <a:extLst>
              <a:ext uri="{FF2B5EF4-FFF2-40B4-BE49-F238E27FC236}">
                <a16:creationId xmlns:a16="http://schemas.microsoft.com/office/drawing/2014/main" id="{E6971593-170C-A362-34EF-AE33984F13B7}"/>
              </a:ext>
            </a:extLst>
          </p:cNvPr>
          <p:cNvSpPr>
            <a:spLocks noGrp="1"/>
          </p:cNvSpPr>
          <p:nvPr>
            <p:ph type="body" sz="quarter" idx="14"/>
          </p:nvPr>
        </p:nvSpPr>
        <p:spPr>
          <a:xfrm>
            <a:off x="974725" y="4493924"/>
            <a:ext cx="9144000" cy="539750"/>
          </a:xfrm>
        </p:spPr>
        <p:txBody>
          <a:bodyPr>
            <a:normAutofit/>
          </a:bodyPr>
          <a:lstStyle/>
          <a:p>
            <a:r>
              <a:rPr lang="es-419">
                <a:latin typeface="Arial"/>
                <a:cs typeface="Arial"/>
              </a:rPr>
              <a:t>Adoptar y usar el enfoque 7-1-7</a:t>
            </a:r>
          </a:p>
        </p:txBody>
      </p:sp>
    </p:spTree>
    <p:extLst>
      <p:ext uri="{BB962C8B-B14F-4D97-AF65-F5344CB8AC3E}">
        <p14:creationId xmlns:p14="http://schemas.microsoft.com/office/powerpoint/2010/main" val="111912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D91E695-B811-EF58-E167-44D6FA68CD4B}"/>
              </a:ext>
            </a:extLst>
          </p:cNvPr>
          <p:cNvPicPr>
            <a:picLocks noGrp="1" noChangeAspect="1"/>
          </p:cNvPicPr>
          <p:nvPr>
            <p:ph idx="1"/>
          </p:nvPr>
        </p:nvPicPr>
        <p:blipFill>
          <a:blip r:embed="rId3"/>
          <a:srcRect/>
          <a:stretch/>
        </p:blipFill>
        <p:spPr>
          <a:xfrm>
            <a:off x="391510" y="341066"/>
            <a:ext cx="5326117" cy="5993524"/>
          </a:xfrm>
          <a:ln>
            <a:noFill/>
          </a:ln>
        </p:spPr>
      </p:pic>
      <p:sp>
        <p:nvSpPr>
          <p:cNvPr id="5" name="TextBox 4">
            <a:extLst>
              <a:ext uri="{FF2B5EF4-FFF2-40B4-BE49-F238E27FC236}">
                <a16:creationId xmlns:a16="http://schemas.microsoft.com/office/drawing/2014/main" id="{328A298E-33E8-79D5-FBDC-CB2F22D3FAD9}"/>
              </a:ext>
            </a:extLst>
          </p:cNvPr>
          <p:cNvSpPr txBox="1"/>
          <p:nvPr/>
        </p:nvSpPr>
        <p:spPr>
          <a:xfrm>
            <a:off x="6019724" y="1012496"/>
            <a:ext cx="5420004" cy="529375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419" sz="2600">
                <a:latin typeface="Arial"/>
                <a:ea typeface="Arial"/>
                <a:cs typeface="Arial"/>
              </a:rPr>
              <a:t>Escriban sus preguntas e ideas en la </a:t>
            </a:r>
            <a:r>
              <a:rPr lang="es-419" sz="2600" b="1">
                <a:solidFill>
                  <a:schemeClr val="accent1"/>
                </a:solidFill>
                <a:latin typeface="Arial"/>
                <a:ea typeface="Arial"/>
                <a:cs typeface="Arial"/>
              </a:rPr>
              <a:t>lista de preguntas pendientes</a:t>
            </a:r>
            <a:r>
              <a:rPr lang="es-419" sz="2600">
                <a:latin typeface="Arial"/>
                <a:ea typeface="Arial"/>
                <a:cs typeface="Arial"/>
              </a:rPr>
              <a:t>.</a:t>
            </a:r>
          </a:p>
          <a:p>
            <a:endParaRPr lang="en-US" sz="2600">
              <a:latin typeface="Arial"/>
              <a:ea typeface="Calibri"/>
              <a:cs typeface="Arial"/>
            </a:endParaRPr>
          </a:p>
          <a:p>
            <a:r>
              <a:rPr lang="es-419" sz="2600">
                <a:latin typeface="Arial"/>
                <a:ea typeface="Arial"/>
                <a:cs typeface="Arial"/>
              </a:rPr>
              <a:t>Se responderán:</a:t>
            </a:r>
          </a:p>
          <a:p>
            <a:pPr marL="285750" indent="-285750">
              <a:buFont typeface="Arial"/>
              <a:buChar char="•"/>
            </a:pPr>
            <a:r>
              <a:rPr lang="es-419" sz="2600">
                <a:latin typeface="Arial"/>
                <a:ea typeface="Arial"/>
                <a:cs typeface="Arial"/>
              </a:rPr>
              <a:t>En momentos específicos durante la capacitación</a:t>
            </a:r>
          </a:p>
          <a:p>
            <a:pPr marL="285750" indent="-285750">
              <a:buFont typeface="Arial"/>
              <a:buChar char="•"/>
            </a:pPr>
            <a:r>
              <a:rPr lang="es-419" sz="2600">
                <a:latin typeface="Arial"/>
                <a:ea typeface="Arial"/>
                <a:cs typeface="Arial"/>
              </a:rPr>
              <a:t>Durante las presentaciones de los expertos</a:t>
            </a:r>
          </a:p>
          <a:p>
            <a:pPr marL="285750" indent="-285750">
              <a:buFont typeface="Arial"/>
              <a:buChar char="•"/>
            </a:pPr>
            <a:r>
              <a:rPr lang="es-419" sz="2600">
                <a:latin typeface="Arial"/>
                <a:ea typeface="Arial"/>
                <a:cs typeface="Arial"/>
              </a:rPr>
              <a:t>Después de la capacitación </a:t>
            </a:r>
            <a:br>
              <a:rPr lang="es-419" sz="2600">
                <a:latin typeface="Arial"/>
                <a:ea typeface="Arial"/>
                <a:cs typeface="Arial"/>
              </a:rPr>
            </a:br>
            <a:r>
              <a:rPr lang="es-419" sz="2600">
                <a:latin typeface="Arial"/>
                <a:ea typeface="Arial"/>
                <a:cs typeface="Arial"/>
              </a:rPr>
              <a:t>(por ejemplo, a través del correo electrónico), según sea necesario</a:t>
            </a:r>
          </a:p>
          <a:p>
            <a:endParaRPr lang="en-US" sz="2600">
              <a:latin typeface="Arial"/>
              <a:ea typeface="Calibri"/>
              <a:cs typeface="Arial"/>
            </a:endParaRPr>
          </a:p>
          <a:p>
            <a:endParaRPr lang="en-US" sz="2600">
              <a:latin typeface="Arial"/>
              <a:ea typeface="Calibri"/>
              <a:cs typeface="Arial"/>
            </a:endParaRPr>
          </a:p>
        </p:txBody>
      </p:sp>
    </p:spTree>
    <p:extLst>
      <p:ext uri="{BB962C8B-B14F-4D97-AF65-F5344CB8AC3E}">
        <p14:creationId xmlns:p14="http://schemas.microsoft.com/office/powerpoint/2010/main" val="2575116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858744-0220-2E9F-9AF0-8F0617B187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25550D-F8B9-586E-3553-8A99B0BE6ADF}"/>
              </a:ext>
            </a:extLst>
          </p:cNvPr>
          <p:cNvSpPr>
            <a:spLocks noGrp="1"/>
          </p:cNvSpPr>
          <p:nvPr>
            <p:ph type="title"/>
          </p:nvPr>
        </p:nvSpPr>
        <p:spPr>
          <a:xfrm>
            <a:off x="831849" y="1909720"/>
            <a:ext cx="10695427" cy="2148666"/>
          </a:xfrm>
        </p:spPr>
        <p:txBody>
          <a:bodyPr>
            <a:normAutofit/>
          </a:bodyPr>
          <a:lstStyle/>
          <a:p>
            <a:r>
              <a:rPr lang="es-419" sz="5000">
                <a:latin typeface="Arial"/>
                <a:cs typeface="Arial"/>
              </a:rPr>
              <a:t>Revisión de preguntas pendientes </a:t>
            </a:r>
          </a:p>
        </p:txBody>
      </p:sp>
      <p:sp>
        <p:nvSpPr>
          <p:cNvPr id="4" name="Text Placeholder 3">
            <a:extLst>
              <a:ext uri="{FF2B5EF4-FFF2-40B4-BE49-F238E27FC236}">
                <a16:creationId xmlns:a16="http://schemas.microsoft.com/office/drawing/2014/main" id="{F67B0EDE-BAEA-7500-F929-9CF5B7E49A13}"/>
              </a:ext>
            </a:extLst>
          </p:cNvPr>
          <p:cNvSpPr>
            <a:spLocks noGrp="1"/>
          </p:cNvSpPr>
          <p:nvPr>
            <p:ph type="body" idx="1"/>
          </p:nvPr>
        </p:nvSpPr>
        <p:spPr>
          <a:xfrm>
            <a:off x="831850" y="4057153"/>
            <a:ext cx="9703980" cy="931688"/>
          </a:xfrm>
        </p:spPr>
        <p:txBody>
          <a:bodyPr vert="horz" lIns="91440" tIns="45720" rIns="91440" bIns="45720" rtlCol="0" anchor="t">
            <a:noAutofit/>
          </a:bodyPr>
          <a:lstStyle/>
          <a:p>
            <a:r>
              <a:rPr lang="es-419">
                <a:latin typeface="Arial"/>
                <a:cs typeface="Arial"/>
              </a:rPr>
              <a:t>Respondamos algunas preguntas</a:t>
            </a:r>
          </a:p>
        </p:txBody>
      </p:sp>
    </p:spTree>
    <p:extLst>
      <p:ext uri="{BB962C8B-B14F-4D97-AF65-F5344CB8AC3E}">
        <p14:creationId xmlns:p14="http://schemas.microsoft.com/office/powerpoint/2010/main" val="1821848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3EDCC-1230-5CB0-E80C-760A15DB9A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B543A3-A042-B67D-A268-E7931528C718}"/>
              </a:ext>
            </a:extLst>
          </p:cNvPr>
          <p:cNvSpPr>
            <a:spLocks noGrp="1"/>
          </p:cNvSpPr>
          <p:nvPr>
            <p:ph type="title"/>
          </p:nvPr>
        </p:nvSpPr>
        <p:spPr>
          <a:xfrm>
            <a:off x="604230" y="1437511"/>
            <a:ext cx="3364656" cy="2282808"/>
          </a:xfrm>
        </p:spPr>
        <p:txBody>
          <a:bodyPr/>
          <a:lstStyle/>
          <a:p>
            <a:r>
              <a:rPr lang="es-419">
                <a:latin typeface="Arial"/>
                <a:cs typeface="Arial"/>
              </a:rPr>
              <a:t>Revise la lista de preguntas pendientes</a:t>
            </a:r>
          </a:p>
        </p:txBody>
      </p:sp>
      <p:sp>
        <p:nvSpPr>
          <p:cNvPr id="3" name="Content Placeholder 2">
            <a:extLst>
              <a:ext uri="{FF2B5EF4-FFF2-40B4-BE49-F238E27FC236}">
                <a16:creationId xmlns:a16="http://schemas.microsoft.com/office/drawing/2014/main" id="{082A35A7-C8BE-8EE7-8DB8-C7DAF902067B}"/>
              </a:ext>
            </a:extLst>
          </p:cNvPr>
          <p:cNvSpPr>
            <a:spLocks noGrp="1"/>
          </p:cNvSpPr>
          <p:nvPr>
            <p:ph idx="1"/>
          </p:nvPr>
        </p:nvSpPr>
        <p:spPr>
          <a:xfrm>
            <a:off x="4835951" y="1433227"/>
            <a:ext cx="6693029" cy="5024133"/>
          </a:xfrm>
        </p:spPr>
        <p:txBody>
          <a:bodyPr vert="horz" lIns="91440" tIns="45720" rIns="91440" bIns="45720" rtlCol="0" anchor="t">
            <a:noAutofit/>
          </a:bodyPr>
          <a:lstStyle/>
          <a:p>
            <a:pPr marL="0" indent="0">
              <a:buNone/>
            </a:pPr>
            <a:r>
              <a:rPr lang="es-419" sz="2400" b="1" i="0" u="none" strike="noStrike">
                <a:solidFill>
                  <a:srgbClr val="000000"/>
                </a:solidFill>
                <a:effectLst/>
                <a:latin typeface="Arial"/>
                <a:cs typeface="Arial"/>
              </a:rPr>
              <a:t>P</a:t>
            </a:r>
            <a:r>
              <a:rPr lang="es-419" sz="2400" i="0" u="none" strike="noStrike">
                <a:solidFill>
                  <a:srgbClr val="000000"/>
                </a:solidFill>
                <a:effectLst/>
                <a:latin typeface="Arial"/>
                <a:cs typeface="Arial"/>
              </a:rPr>
              <a:t>: </a:t>
            </a:r>
            <a:r>
              <a:rPr lang="es-419">
                <a:solidFill>
                  <a:srgbClr val="000000"/>
                </a:solidFill>
                <a:latin typeface="Arial"/>
                <a:cs typeface="Arial"/>
              </a:rPr>
              <a:t>¿Cómo se puede utilizar el objetivo 7-1-7 en los diferentes niveles de gobernanza de los sistemas de salud pública?</a:t>
            </a:r>
          </a:p>
          <a:p>
            <a:pPr marL="0" indent="0">
              <a:buNone/>
            </a:pPr>
            <a:endParaRPr lang="en-US" sz="2400">
              <a:solidFill>
                <a:srgbClr val="000000"/>
              </a:solidFill>
              <a:latin typeface="Arial"/>
              <a:cs typeface="Arial"/>
            </a:endParaRPr>
          </a:p>
          <a:p>
            <a:pPr marL="0" indent="0">
              <a:buNone/>
            </a:pPr>
            <a:r>
              <a:rPr lang="es-419" sz="2400" b="1">
                <a:solidFill>
                  <a:srgbClr val="000000"/>
                </a:solidFill>
                <a:latin typeface="Arial"/>
                <a:cs typeface="Arial"/>
              </a:rPr>
              <a:t>P: </a:t>
            </a:r>
            <a:r>
              <a:rPr lang="es-419">
                <a:solidFill>
                  <a:srgbClr val="000000"/>
                </a:solidFill>
                <a:latin typeface="Arial"/>
                <a:cs typeface="Arial"/>
              </a:rPr>
              <a:t>¿Cómo apoya el objetivo 7-1-7 el logro de otros objetivos?</a:t>
            </a:r>
          </a:p>
          <a:p>
            <a:pPr marL="0" indent="0">
              <a:buNone/>
            </a:pPr>
            <a:endParaRPr lang="en-US" sz="2400">
              <a:solidFill>
                <a:srgbClr val="000000"/>
              </a:solidFill>
              <a:cs typeface="Arial"/>
            </a:endParaRPr>
          </a:p>
          <a:p>
            <a:pPr marL="0" indent="0">
              <a:buNone/>
            </a:pPr>
            <a:endParaRPr lang="en-US">
              <a:solidFill>
                <a:srgbClr val="000000"/>
              </a:solidFill>
            </a:endParaRPr>
          </a:p>
          <a:p>
            <a:pPr marL="0" indent="0">
              <a:buNone/>
            </a:pPr>
            <a:endParaRPr lang="en-US">
              <a:solidFill>
                <a:srgbClr val="000000"/>
              </a:solidFill>
              <a:cs typeface="Arial"/>
            </a:endParaRPr>
          </a:p>
        </p:txBody>
      </p:sp>
      <p:sp>
        <p:nvSpPr>
          <p:cNvPr id="5" name="Text Placeholder 4">
            <a:extLst>
              <a:ext uri="{FF2B5EF4-FFF2-40B4-BE49-F238E27FC236}">
                <a16:creationId xmlns:a16="http://schemas.microsoft.com/office/drawing/2014/main" id="{780AEB4E-A30E-F173-37EB-F468E2CA441B}"/>
              </a:ext>
            </a:extLst>
          </p:cNvPr>
          <p:cNvSpPr>
            <a:spLocks noGrp="1"/>
          </p:cNvSpPr>
          <p:nvPr>
            <p:ph type="body" sz="half" idx="10"/>
          </p:nvPr>
        </p:nvSpPr>
        <p:spPr/>
        <p:txBody>
          <a:bodyPr vert="horz" lIns="91440" tIns="45720" rIns="91440" bIns="45720" rtlCol="0" anchor="t">
            <a:noAutofit/>
          </a:bodyPr>
          <a:lstStyle/>
          <a:p>
            <a:r>
              <a:rPr lang="es-419" sz="2600">
                <a:latin typeface="Arial"/>
                <a:cs typeface="Arial"/>
              </a:rPr>
              <a:t>Algunas preguntas/comentarios:</a:t>
            </a:r>
          </a:p>
        </p:txBody>
      </p:sp>
    </p:spTree>
    <p:extLst>
      <p:ext uri="{BB962C8B-B14F-4D97-AF65-F5344CB8AC3E}">
        <p14:creationId xmlns:p14="http://schemas.microsoft.com/office/powerpoint/2010/main" val="3020459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C2E82-ED97-E414-8E57-84E53DBAEB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FD5A5E-1A47-188D-3391-F0BCAEE6A73D}"/>
              </a:ext>
            </a:extLst>
          </p:cNvPr>
          <p:cNvSpPr>
            <a:spLocks noGrp="1"/>
          </p:cNvSpPr>
          <p:nvPr>
            <p:ph type="title"/>
          </p:nvPr>
        </p:nvSpPr>
        <p:spPr>
          <a:xfrm>
            <a:off x="831850" y="2200006"/>
            <a:ext cx="9703980" cy="2148666"/>
          </a:xfrm>
        </p:spPr>
        <p:txBody>
          <a:bodyPr/>
          <a:lstStyle/>
          <a:p>
            <a:r>
              <a:rPr lang="es-419" sz="5000">
                <a:latin typeface="Arial"/>
                <a:cs typeface="Arial"/>
              </a:rPr>
              <a:t>Juego de recapitulación</a:t>
            </a:r>
          </a:p>
        </p:txBody>
      </p:sp>
      <p:sp>
        <p:nvSpPr>
          <p:cNvPr id="3" name="Text Placeholder 2">
            <a:extLst>
              <a:ext uri="{FF2B5EF4-FFF2-40B4-BE49-F238E27FC236}">
                <a16:creationId xmlns:a16="http://schemas.microsoft.com/office/drawing/2014/main" id="{DC6682FC-EF60-0ECD-036C-C3F35393D99D}"/>
              </a:ext>
            </a:extLst>
          </p:cNvPr>
          <p:cNvSpPr>
            <a:spLocks noGrp="1"/>
          </p:cNvSpPr>
          <p:nvPr>
            <p:ph type="body" idx="1"/>
          </p:nvPr>
        </p:nvSpPr>
        <p:spPr>
          <a:xfrm>
            <a:off x="831850" y="4375661"/>
            <a:ext cx="9703980" cy="931688"/>
          </a:xfrm>
        </p:spPr>
        <p:txBody>
          <a:bodyPr/>
          <a:lstStyle/>
          <a:p>
            <a:r>
              <a:rPr lang="es-419" sz="3000"/>
              <a:t>Actividad</a:t>
            </a:r>
          </a:p>
        </p:txBody>
      </p:sp>
      <p:pic>
        <p:nvPicPr>
          <p:cNvPr id="5" name="Picture 4" descr="A light bulb in a circle&#10;&#10;AI-generated content may be incorrect.">
            <a:extLst>
              <a:ext uri="{FF2B5EF4-FFF2-40B4-BE49-F238E27FC236}">
                <a16:creationId xmlns:a16="http://schemas.microsoft.com/office/drawing/2014/main" id="{C56F7F67-51D0-7855-DC6D-06451CBB9A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196" y="2607224"/>
            <a:ext cx="866086" cy="824950"/>
          </a:xfrm>
          <a:prstGeom prst="rect">
            <a:avLst/>
          </a:prstGeom>
        </p:spPr>
      </p:pic>
    </p:spTree>
    <p:extLst>
      <p:ext uri="{BB962C8B-B14F-4D97-AF65-F5344CB8AC3E}">
        <p14:creationId xmlns:p14="http://schemas.microsoft.com/office/powerpoint/2010/main" val="1314114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C3B27-BAAF-0CBC-7E82-1A35C0D21767}"/>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22482D61-E5E9-3C74-7743-E49765B2D10A}"/>
              </a:ext>
            </a:extLst>
          </p:cNvPr>
          <p:cNvSpPr/>
          <p:nvPr/>
        </p:nvSpPr>
        <p:spPr>
          <a:xfrm>
            <a:off x="7427623" y="1247913"/>
            <a:ext cx="4344723" cy="184646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FDEF0F-049E-287A-D1D7-C769EC5FB904}"/>
              </a:ext>
            </a:extLst>
          </p:cNvPr>
          <p:cNvSpPr>
            <a:spLocks noGrp="1"/>
          </p:cNvSpPr>
          <p:nvPr>
            <p:ph type="title"/>
          </p:nvPr>
        </p:nvSpPr>
        <p:spPr>
          <a:xfrm>
            <a:off x="298658" y="287822"/>
            <a:ext cx="10515600" cy="1001762"/>
          </a:xfrm>
        </p:spPr>
        <p:txBody>
          <a:bodyPr/>
          <a:lstStyle/>
          <a:p>
            <a:r>
              <a:rPr lang="es-419">
                <a:latin typeface="Arial"/>
                <a:cs typeface="Arial"/>
              </a:rPr>
              <a:t>Juego de recapitulación</a:t>
            </a:r>
          </a:p>
        </p:txBody>
      </p:sp>
      <p:sp>
        <p:nvSpPr>
          <p:cNvPr id="3" name="Text Placeholder 2">
            <a:extLst>
              <a:ext uri="{FF2B5EF4-FFF2-40B4-BE49-F238E27FC236}">
                <a16:creationId xmlns:a16="http://schemas.microsoft.com/office/drawing/2014/main" id="{115E80D7-E2D6-4B3F-3085-F3F2F4A9A59B}"/>
              </a:ext>
            </a:extLst>
          </p:cNvPr>
          <p:cNvSpPr>
            <a:spLocks noGrp="1"/>
          </p:cNvSpPr>
          <p:nvPr>
            <p:ph type="body" idx="1"/>
          </p:nvPr>
        </p:nvSpPr>
        <p:spPr>
          <a:xfrm>
            <a:off x="298658" y="877628"/>
            <a:ext cx="6072837" cy="823912"/>
          </a:xfrm>
        </p:spPr>
        <p:txBody>
          <a:bodyPr/>
          <a:lstStyle/>
          <a:p>
            <a:r>
              <a:rPr lang="es-419">
                <a:latin typeface="Arial"/>
                <a:cs typeface="Arial"/>
              </a:rPr>
              <a:t>El juego </a:t>
            </a:r>
          </a:p>
        </p:txBody>
      </p:sp>
      <p:sp>
        <p:nvSpPr>
          <p:cNvPr id="4" name="Content Placeholder 3">
            <a:extLst>
              <a:ext uri="{FF2B5EF4-FFF2-40B4-BE49-F238E27FC236}">
                <a16:creationId xmlns:a16="http://schemas.microsoft.com/office/drawing/2014/main" id="{1187902E-6D89-E0BC-9675-8399EC0122F5}"/>
              </a:ext>
            </a:extLst>
          </p:cNvPr>
          <p:cNvSpPr>
            <a:spLocks noGrp="1"/>
          </p:cNvSpPr>
          <p:nvPr>
            <p:ph sz="half" idx="2"/>
          </p:nvPr>
        </p:nvSpPr>
        <p:spPr>
          <a:xfrm>
            <a:off x="298658" y="1837610"/>
            <a:ext cx="7062113" cy="4456509"/>
          </a:xfrm>
        </p:spPr>
        <p:txBody>
          <a:bodyPr vert="horz" lIns="91440" tIns="45720" rIns="91440" bIns="45720" rtlCol="0" anchor="t">
            <a:noAutofit/>
          </a:bodyPr>
          <a:lstStyle/>
          <a:p>
            <a:r>
              <a:rPr lang="es-419">
                <a:latin typeface="Arial"/>
                <a:cs typeface="Arial"/>
              </a:rPr>
              <a:t>En sus grupos, escriban 2 preguntas para preguntarles a sus compañeros participantes sobre algo que han aprendido con respecto al 7-1-7 durante este taller. </a:t>
            </a:r>
          </a:p>
          <a:p>
            <a:r>
              <a:rPr lang="es-419">
                <a:latin typeface="Arial"/>
                <a:cs typeface="Arial"/>
              </a:rPr>
              <a:t>El Grupo 1 hará una de sus preguntas a los otros grupos. </a:t>
            </a:r>
          </a:p>
          <a:p>
            <a:pPr lvl="1"/>
            <a:r>
              <a:rPr lang="es-419">
                <a:latin typeface="Arial"/>
                <a:cs typeface="Arial"/>
              </a:rPr>
              <a:t>El grupo que levante las manos primero y responda correctamente obtendrá un punto. </a:t>
            </a:r>
          </a:p>
          <a:p>
            <a:r>
              <a:rPr lang="es-419">
                <a:latin typeface="Arial"/>
                <a:cs typeface="Arial"/>
              </a:rPr>
              <a:t>Luego, el siguiente grupo hará su primera pregunta, y así sucesivamente. </a:t>
            </a:r>
          </a:p>
          <a:p>
            <a:r>
              <a:rPr lang="es-419">
                <a:latin typeface="Arial"/>
                <a:cs typeface="Arial"/>
              </a:rPr>
              <a:t>Se repite hasta que se completen todas las preguntas o se agote el tiempo.</a:t>
            </a:r>
          </a:p>
          <a:p>
            <a:r>
              <a:rPr lang="es-419">
                <a:latin typeface="Arial"/>
                <a:cs typeface="Arial"/>
              </a:rPr>
              <a:t>El grupo con más puntos gana.</a:t>
            </a:r>
          </a:p>
          <a:p>
            <a:endParaRPr lang="en-US" b="1">
              <a:latin typeface="Arial"/>
              <a:cs typeface="Arial"/>
            </a:endParaRPr>
          </a:p>
        </p:txBody>
      </p:sp>
      <p:sp>
        <p:nvSpPr>
          <p:cNvPr id="5" name="Text Placeholder 4">
            <a:extLst>
              <a:ext uri="{FF2B5EF4-FFF2-40B4-BE49-F238E27FC236}">
                <a16:creationId xmlns:a16="http://schemas.microsoft.com/office/drawing/2014/main" id="{BB8D3860-47B1-A085-2F6D-704DAFA13D67}"/>
              </a:ext>
            </a:extLst>
          </p:cNvPr>
          <p:cNvSpPr>
            <a:spLocks noGrp="1"/>
          </p:cNvSpPr>
          <p:nvPr>
            <p:ph type="body" sz="quarter" idx="3"/>
          </p:nvPr>
        </p:nvSpPr>
        <p:spPr>
          <a:xfrm>
            <a:off x="7620000" y="1048865"/>
            <a:ext cx="4219198" cy="823912"/>
          </a:xfrm>
        </p:spPr>
        <p:txBody>
          <a:bodyPr/>
          <a:lstStyle/>
          <a:p>
            <a:r>
              <a:rPr lang="es-419">
                <a:latin typeface="Arial"/>
                <a:cs typeface="Arial"/>
              </a:rPr>
              <a:t>Tiempo</a:t>
            </a:r>
          </a:p>
        </p:txBody>
      </p:sp>
      <p:sp>
        <p:nvSpPr>
          <p:cNvPr id="6" name="Content Placeholder 5">
            <a:extLst>
              <a:ext uri="{FF2B5EF4-FFF2-40B4-BE49-F238E27FC236}">
                <a16:creationId xmlns:a16="http://schemas.microsoft.com/office/drawing/2014/main" id="{A3394140-0302-5B75-2236-9B93AE6DADB5}"/>
              </a:ext>
            </a:extLst>
          </p:cNvPr>
          <p:cNvSpPr>
            <a:spLocks noGrp="1"/>
          </p:cNvSpPr>
          <p:nvPr>
            <p:ph sz="quarter" idx="4"/>
          </p:nvPr>
        </p:nvSpPr>
        <p:spPr>
          <a:xfrm>
            <a:off x="7620000" y="1933253"/>
            <a:ext cx="3941736" cy="1352388"/>
          </a:xfrm>
        </p:spPr>
        <p:txBody>
          <a:bodyPr vert="horz" lIns="91440" tIns="45720" rIns="91440" bIns="45720" rtlCol="0" anchor="t">
            <a:noAutofit/>
          </a:bodyPr>
          <a:lstStyle/>
          <a:p>
            <a:r>
              <a:rPr lang="es-419" sz="2000">
                <a:latin typeface="Arial"/>
                <a:cs typeface="Arial"/>
              </a:rPr>
              <a:t>3 minutos para desarrollar preguntas</a:t>
            </a:r>
          </a:p>
          <a:p>
            <a:r>
              <a:rPr lang="es-419" sz="2000">
                <a:latin typeface="Arial"/>
                <a:cs typeface="Arial"/>
              </a:rPr>
              <a:t>12 minutos para el juego</a:t>
            </a:r>
          </a:p>
        </p:txBody>
      </p:sp>
    </p:spTree>
    <p:extLst>
      <p:ext uri="{BB962C8B-B14F-4D97-AF65-F5344CB8AC3E}">
        <p14:creationId xmlns:p14="http://schemas.microsoft.com/office/powerpoint/2010/main" val="2963939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C3A33D-36E3-AAC1-9FBA-762610664B0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72332" y="238124"/>
            <a:ext cx="11447336" cy="6439126"/>
          </a:xfrm>
          <a:prstGeom prst="rect">
            <a:avLst/>
          </a:prstGeom>
          <a:noFill/>
        </p:spPr>
      </p:pic>
      <p:sp>
        <p:nvSpPr>
          <p:cNvPr id="3" name="Title 1">
            <a:extLst>
              <a:ext uri="{FF2B5EF4-FFF2-40B4-BE49-F238E27FC236}">
                <a16:creationId xmlns:a16="http://schemas.microsoft.com/office/drawing/2014/main" id="{DFC04ADF-F06C-4548-18B1-864183BCBF12}"/>
              </a:ext>
            </a:extLst>
          </p:cNvPr>
          <p:cNvSpPr>
            <a:spLocks noGrp="1"/>
          </p:cNvSpPr>
          <p:nvPr>
            <p:ph type="title"/>
          </p:nvPr>
        </p:nvSpPr>
        <p:spPr>
          <a:xfrm>
            <a:off x="139700" y="136526"/>
            <a:ext cx="10515600" cy="1087808"/>
          </a:xfrm>
        </p:spPr>
        <p:txBody>
          <a:bodyPr/>
          <a:lstStyle/>
          <a:p>
            <a:pPr>
              <a:spcBef>
                <a:spcPts val="0"/>
              </a:spcBef>
            </a:pPr>
            <a:r>
              <a:rPr lang="es-419"/>
              <a:t>El ciclo de vida del enfoque 7-1-7</a:t>
            </a:r>
          </a:p>
        </p:txBody>
      </p:sp>
    </p:spTree>
    <p:extLst>
      <p:ext uri="{BB962C8B-B14F-4D97-AF65-F5344CB8AC3E}">
        <p14:creationId xmlns:p14="http://schemas.microsoft.com/office/powerpoint/2010/main" val="566914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4A766-901C-53E1-8466-44C81BEFFF1A}"/>
            </a:ext>
          </a:extLst>
        </p:cNvPr>
        <p:cNvGrpSpPr/>
        <p:nvPr/>
      </p:nvGrpSpPr>
      <p:grpSpPr>
        <a:xfrm>
          <a:off x="0" y="0"/>
          <a:ext cx="0" cy="0"/>
          <a:chOff x="0" y="0"/>
          <a:chExt cx="0" cy="0"/>
        </a:xfrm>
      </p:grpSpPr>
      <p:sp>
        <p:nvSpPr>
          <p:cNvPr id="297" name="Rectangle: Rounded Corners 296">
            <a:extLst>
              <a:ext uri="{FF2B5EF4-FFF2-40B4-BE49-F238E27FC236}">
                <a16:creationId xmlns:a16="http://schemas.microsoft.com/office/drawing/2014/main" id="{417A351D-A9E8-AB70-E593-D8AF5C299F07}"/>
              </a:ext>
            </a:extLst>
          </p:cNvPr>
          <p:cNvSpPr/>
          <p:nvPr/>
        </p:nvSpPr>
        <p:spPr>
          <a:xfrm>
            <a:off x="1356785" y="1456081"/>
            <a:ext cx="7969550" cy="733805"/>
          </a:xfrm>
          <a:prstGeom prst="roundRect">
            <a:avLst/>
          </a:prstGeom>
          <a:solidFill>
            <a:srgbClr val="D864C8"/>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r>
              <a:rPr lang="es-419">
                <a:solidFill>
                  <a:schemeClr val="bg1"/>
                </a:solidFill>
                <a:latin typeface="Arial"/>
                <a:ea typeface="Arial"/>
                <a:cs typeface="Calibri"/>
              </a:rPr>
              <a:t>     Recopilar datos de puntualidad y calcular el desempeño de 7-1-7 </a:t>
            </a:r>
          </a:p>
        </p:txBody>
      </p:sp>
      <p:sp>
        <p:nvSpPr>
          <p:cNvPr id="299" name="Oval 298">
            <a:extLst>
              <a:ext uri="{FF2B5EF4-FFF2-40B4-BE49-F238E27FC236}">
                <a16:creationId xmlns:a16="http://schemas.microsoft.com/office/drawing/2014/main" id="{758C4407-30A0-240E-77F9-078B2ACF0965}"/>
              </a:ext>
            </a:extLst>
          </p:cNvPr>
          <p:cNvSpPr/>
          <p:nvPr/>
        </p:nvSpPr>
        <p:spPr>
          <a:xfrm>
            <a:off x="1060915" y="1469682"/>
            <a:ext cx="722431" cy="705511"/>
          </a:xfrm>
          <a:prstGeom prst="ellipse">
            <a:avLst/>
          </a:prstGeom>
          <a:solidFill>
            <a:srgbClr val="D864C8"/>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303">
            <a:extLst>
              <a:ext uri="{FF2B5EF4-FFF2-40B4-BE49-F238E27FC236}">
                <a16:creationId xmlns:a16="http://schemas.microsoft.com/office/drawing/2014/main" id="{CAAC8353-6472-3ADC-AF5E-155720455355}"/>
              </a:ext>
            </a:extLst>
          </p:cNvPr>
          <p:cNvSpPr/>
          <p:nvPr/>
        </p:nvSpPr>
        <p:spPr>
          <a:xfrm>
            <a:off x="1797863" y="2303355"/>
            <a:ext cx="7862227" cy="720438"/>
          </a:xfrm>
          <a:prstGeom prst="roundRect">
            <a:avLst/>
          </a:prstGeom>
          <a:solidFill>
            <a:srgbClr val="DC749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s-419">
                <a:solidFill>
                  <a:schemeClr val="bg1"/>
                </a:solidFill>
                <a:latin typeface="Arial"/>
                <a:ea typeface="Arial"/>
                <a:cs typeface="+mn-lt"/>
              </a:rPr>
              <a:t>    Identificar los cuellos de botella y facilitadores</a:t>
            </a:r>
          </a:p>
        </p:txBody>
      </p:sp>
      <p:sp>
        <p:nvSpPr>
          <p:cNvPr id="305" name="Oval 304">
            <a:extLst>
              <a:ext uri="{FF2B5EF4-FFF2-40B4-BE49-F238E27FC236}">
                <a16:creationId xmlns:a16="http://schemas.microsoft.com/office/drawing/2014/main" id="{96944A12-34E1-A031-177D-AAF43C7CD2AB}"/>
              </a:ext>
            </a:extLst>
          </p:cNvPr>
          <p:cNvSpPr/>
          <p:nvPr/>
        </p:nvSpPr>
        <p:spPr>
          <a:xfrm>
            <a:off x="1426537" y="2305895"/>
            <a:ext cx="722431" cy="708560"/>
          </a:xfrm>
          <a:prstGeom prst="ellipse">
            <a:avLst/>
          </a:prstGeom>
          <a:solidFill>
            <a:srgbClr val="DC749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Rounded Corners 306">
            <a:extLst>
              <a:ext uri="{FF2B5EF4-FFF2-40B4-BE49-F238E27FC236}">
                <a16:creationId xmlns:a16="http://schemas.microsoft.com/office/drawing/2014/main" id="{54A6CA38-7153-A4FC-2AC1-F5A9EB7A459A}"/>
              </a:ext>
            </a:extLst>
          </p:cNvPr>
          <p:cNvSpPr/>
          <p:nvPr/>
        </p:nvSpPr>
        <p:spPr>
          <a:xfrm>
            <a:off x="2123334" y="3148181"/>
            <a:ext cx="7862227" cy="712341"/>
          </a:xfrm>
          <a:prstGeom prst="roundRect">
            <a:avLst/>
          </a:prstGeom>
          <a:solidFill>
            <a:srgbClr val="E18F5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s-419">
                <a:solidFill>
                  <a:schemeClr val="bg1"/>
                </a:solidFill>
                <a:latin typeface="Arial"/>
                <a:ea typeface="Arial"/>
                <a:cs typeface="+mn-lt"/>
              </a:rPr>
              <a:t>     Determinar las medidas inmediatas y a largo plazo </a:t>
            </a:r>
          </a:p>
        </p:txBody>
      </p:sp>
      <p:sp>
        <p:nvSpPr>
          <p:cNvPr id="308" name="Oval 307">
            <a:extLst>
              <a:ext uri="{FF2B5EF4-FFF2-40B4-BE49-F238E27FC236}">
                <a16:creationId xmlns:a16="http://schemas.microsoft.com/office/drawing/2014/main" id="{E3972C59-D00B-0F14-389F-D884823756F2}"/>
              </a:ext>
            </a:extLst>
          </p:cNvPr>
          <p:cNvSpPr/>
          <p:nvPr/>
        </p:nvSpPr>
        <p:spPr>
          <a:xfrm>
            <a:off x="1754284" y="3152687"/>
            <a:ext cx="722431" cy="708560"/>
          </a:xfrm>
          <a:prstGeom prst="ellipse">
            <a:avLst/>
          </a:prstGeom>
          <a:solidFill>
            <a:srgbClr val="E18F5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309">
            <a:extLst>
              <a:ext uri="{FF2B5EF4-FFF2-40B4-BE49-F238E27FC236}">
                <a16:creationId xmlns:a16="http://schemas.microsoft.com/office/drawing/2014/main" id="{BC5C7683-37D9-30AF-F155-AD06D35E6DC7}"/>
              </a:ext>
            </a:extLst>
          </p:cNvPr>
          <p:cNvSpPr/>
          <p:nvPr/>
        </p:nvSpPr>
        <p:spPr>
          <a:xfrm>
            <a:off x="2438074" y="3994886"/>
            <a:ext cx="7862227" cy="720438"/>
          </a:xfrm>
          <a:prstGeom prst="roundRect">
            <a:avLst/>
          </a:prstGeom>
          <a:solidFill>
            <a:srgbClr val="ABA142"/>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s-419">
                <a:solidFill>
                  <a:schemeClr val="bg1"/>
                </a:solidFill>
                <a:latin typeface="Arial"/>
                <a:ea typeface="Arial"/>
                <a:cs typeface="+mn-lt"/>
              </a:rPr>
              <a:t>        Consolidar datos de forma rutinaria y monitorear el progreso de las </a:t>
            </a:r>
            <a:br>
              <a:rPr lang="es-419">
                <a:solidFill>
                  <a:schemeClr val="bg1"/>
                </a:solidFill>
                <a:latin typeface="Arial"/>
                <a:ea typeface="Arial"/>
                <a:cs typeface="+mn-lt"/>
              </a:rPr>
            </a:br>
            <a:r>
              <a:rPr lang="es-419">
                <a:solidFill>
                  <a:schemeClr val="bg1"/>
                </a:solidFill>
                <a:latin typeface="Arial"/>
                <a:ea typeface="Arial"/>
                <a:cs typeface="+mn-lt"/>
              </a:rPr>
              <a:t>        medidas </a:t>
            </a:r>
          </a:p>
        </p:txBody>
      </p:sp>
      <p:sp>
        <p:nvSpPr>
          <p:cNvPr id="311" name="Oval 310">
            <a:extLst>
              <a:ext uri="{FF2B5EF4-FFF2-40B4-BE49-F238E27FC236}">
                <a16:creationId xmlns:a16="http://schemas.microsoft.com/office/drawing/2014/main" id="{09F9CA24-BCED-5B85-7301-2CB9F4BDF445}"/>
              </a:ext>
            </a:extLst>
          </p:cNvPr>
          <p:cNvSpPr/>
          <p:nvPr/>
        </p:nvSpPr>
        <p:spPr>
          <a:xfrm>
            <a:off x="2078431" y="3998639"/>
            <a:ext cx="722431" cy="719933"/>
          </a:xfrm>
          <a:prstGeom prst="ellipse">
            <a:avLst/>
          </a:prstGeom>
          <a:solidFill>
            <a:srgbClr val="ABA14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Rounded Corners 312">
            <a:extLst>
              <a:ext uri="{FF2B5EF4-FFF2-40B4-BE49-F238E27FC236}">
                <a16:creationId xmlns:a16="http://schemas.microsoft.com/office/drawing/2014/main" id="{2ECCAA95-27E0-0356-405F-69A9265EF907}"/>
              </a:ext>
            </a:extLst>
          </p:cNvPr>
          <p:cNvSpPr/>
          <p:nvPr/>
        </p:nvSpPr>
        <p:spPr>
          <a:xfrm>
            <a:off x="2752812" y="4839712"/>
            <a:ext cx="7862227" cy="720438"/>
          </a:xfrm>
          <a:prstGeom prst="roundRect">
            <a:avLst/>
          </a:prstGeom>
          <a:solidFill>
            <a:schemeClr val="accent1"/>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s-419">
                <a:solidFill>
                  <a:schemeClr val="bg1"/>
                </a:solidFill>
                <a:latin typeface="Arial"/>
                <a:ea typeface="Arial"/>
                <a:cs typeface="+mn-lt"/>
              </a:rPr>
              <a:t>       Sintetizar y utilizar los resultados para la planificación, el  </a:t>
            </a:r>
            <a:br>
              <a:rPr lang="es-419">
                <a:solidFill>
                  <a:schemeClr val="bg1"/>
                </a:solidFill>
                <a:latin typeface="Arial"/>
                <a:ea typeface="Arial"/>
                <a:cs typeface="+mn-lt"/>
              </a:rPr>
            </a:br>
            <a:r>
              <a:rPr lang="es-419">
                <a:solidFill>
                  <a:schemeClr val="bg1"/>
                </a:solidFill>
                <a:latin typeface="Arial"/>
                <a:ea typeface="Arial"/>
                <a:cs typeface="+mn-lt"/>
              </a:rPr>
              <a:t>       financiamiento y la promoción </a:t>
            </a:r>
          </a:p>
        </p:txBody>
      </p:sp>
      <p:sp>
        <p:nvSpPr>
          <p:cNvPr id="314" name="Oval 313">
            <a:extLst>
              <a:ext uri="{FF2B5EF4-FFF2-40B4-BE49-F238E27FC236}">
                <a16:creationId xmlns:a16="http://schemas.microsoft.com/office/drawing/2014/main" id="{5B8228E8-F209-42FC-C016-80C82E8D2B77}"/>
              </a:ext>
            </a:extLst>
          </p:cNvPr>
          <p:cNvSpPr/>
          <p:nvPr/>
        </p:nvSpPr>
        <p:spPr>
          <a:xfrm>
            <a:off x="2393171" y="4843465"/>
            <a:ext cx="722431" cy="716657"/>
          </a:xfrm>
          <a:prstGeom prst="ellipse">
            <a:avLst/>
          </a:prstGeom>
          <a:solidFill>
            <a:schemeClr val="accent1"/>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A6336362-D20A-7A08-41C4-AACD7F61C1D1}"/>
              </a:ext>
            </a:extLst>
          </p:cNvPr>
          <p:cNvSpPr txBox="1">
            <a:spLocks/>
          </p:cNvSpPr>
          <p:nvPr/>
        </p:nvSpPr>
        <p:spPr>
          <a:xfrm>
            <a:off x="139700" y="136526"/>
            <a:ext cx="10515600" cy="1087808"/>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spcBef>
                <a:spcPts val="0"/>
              </a:spcBef>
            </a:pPr>
            <a:r>
              <a:rPr lang="es-419">
                <a:latin typeface="Arial"/>
                <a:cs typeface="Arial"/>
              </a:rPr>
              <a:t>Usar 7-1-7 es simple e iterativo</a:t>
            </a:r>
          </a:p>
        </p:txBody>
      </p:sp>
    </p:spTree>
    <p:extLst>
      <p:ext uri="{BB962C8B-B14F-4D97-AF65-F5344CB8AC3E}">
        <p14:creationId xmlns:p14="http://schemas.microsoft.com/office/powerpoint/2010/main" val="1845589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C926072-A6FF-3F76-5767-EBBF553B2D10}"/>
              </a:ext>
            </a:extLst>
          </p:cNvPr>
          <p:cNvSpPr>
            <a:spLocks noGrp="1"/>
          </p:cNvSpPr>
          <p:nvPr>
            <p:ph type="title"/>
          </p:nvPr>
        </p:nvSpPr>
        <p:spPr>
          <a:xfrm>
            <a:off x="397770" y="356240"/>
            <a:ext cx="10176196" cy="1087808"/>
          </a:xfrm>
        </p:spPr>
        <p:txBody>
          <a:bodyPr/>
          <a:lstStyle/>
          <a:p>
            <a:r>
              <a:rPr lang="es-419" sz="3000"/>
              <a:t>El enfoque 7-1-7 puede adoptarse de forma sistemática y flexible</a:t>
            </a:r>
          </a:p>
        </p:txBody>
      </p:sp>
      <p:sp>
        <p:nvSpPr>
          <p:cNvPr id="12" name="Title 1">
            <a:extLst>
              <a:ext uri="{FF2B5EF4-FFF2-40B4-BE49-F238E27FC236}">
                <a16:creationId xmlns:a16="http://schemas.microsoft.com/office/drawing/2014/main" id="{31D911E4-44DD-3213-364A-FEA23335E0F8}"/>
              </a:ext>
            </a:extLst>
          </p:cNvPr>
          <p:cNvSpPr txBox="1">
            <a:spLocks/>
          </p:cNvSpPr>
          <p:nvPr/>
        </p:nvSpPr>
        <p:spPr>
          <a:xfrm>
            <a:off x="1376346" y="2748970"/>
            <a:ext cx="2735737" cy="1282691"/>
          </a:xfrm>
          <a:prstGeom prst="rect">
            <a:avLst/>
          </a:prstGeom>
          <a:ln>
            <a:noFill/>
          </a:ln>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419" sz="1800" b="0" i="0" u="none" strike="noStrike" cap="none" normalizeH="0" baseline="0" noProof="0">
                <a:ln>
                  <a:noFill/>
                </a:ln>
                <a:solidFill>
                  <a:schemeClr val="tx1"/>
                </a:solidFill>
                <a:effectLst/>
                <a:uLnTx/>
                <a:uFillTx/>
                <a:latin typeface="Arial" panose="020B0604020202020204" pitchFamily="34" charset="0"/>
                <a:ea typeface="Arial"/>
                <a:cs typeface="+mj-cs"/>
              </a:rPr>
              <a:t>Situar dentro del sistema de salud pública</a:t>
            </a:r>
          </a:p>
        </p:txBody>
      </p:sp>
      <p:sp>
        <p:nvSpPr>
          <p:cNvPr id="18" name="Title 1">
            <a:extLst>
              <a:ext uri="{FF2B5EF4-FFF2-40B4-BE49-F238E27FC236}">
                <a16:creationId xmlns:a16="http://schemas.microsoft.com/office/drawing/2014/main" id="{020A33D4-8799-9A9F-F31B-47C7DAF2A389}"/>
              </a:ext>
            </a:extLst>
          </p:cNvPr>
          <p:cNvSpPr txBox="1">
            <a:spLocks/>
          </p:cNvSpPr>
          <p:nvPr/>
        </p:nvSpPr>
        <p:spPr>
          <a:xfrm>
            <a:off x="4995709" y="2720915"/>
            <a:ext cx="2345358" cy="95610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419" sz="1800" b="0" i="0" u="none" strike="noStrike" cap="none" normalizeH="0" baseline="0" noProof="0">
                <a:ln>
                  <a:noFill/>
                </a:ln>
                <a:solidFill>
                  <a:schemeClr val="tx1"/>
                </a:solidFill>
                <a:effectLst/>
                <a:uLnTx/>
                <a:uFillTx/>
                <a:latin typeface="Arial" panose="020B0604020202020204" pitchFamily="34" charset="0"/>
                <a:ea typeface="Arial"/>
                <a:cs typeface="+mj-cs"/>
              </a:rPr>
              <a:t>Mapear las partes interesadas + los sistemas existentes</a:t>
            </a:r>
          </a:p>
        </p:txBody>
      </p:sp>
      <p:sp>
        <p:nvSpPr>
          <p:cNvPr id="22" name="Title 1">
            <a:extLst>
              <a:ext uri="{FF2B5EF4-FFF2-40B4-BE49-F238E27FC236}">
                <a16:creationId xmlns:a16="http://schemas.microsoft.com/office/drawing/2014/main" id="{7AAFB625-7DD9-4FC6-694E-33934F007B36}"/>
              </a:ext>
            </a:extLst>
          </p:cNvPr>
          <p:cNvSpPr txBox="1">
            <a:spLocks/>
          </p:cNvSpPr>
          <p:nvPr/>
        </p:nvSpPr>
        <p:spPr>
          <a:xfrm>
            <a:off x="8370953" y="2727782"/>
            <a:ext cx="2518667" cy="941847"/>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419" sz="1800" b="0" i="0" u="none" strike="noStrike" cap="none" normalizeH="0" baseline="0" noProof="0">
                <a:ln>
                  <a:noFill/>
                </a:ln>
                <a:solidFill>
                  <a:schemeClr val="tx1"/>
                </a:solidFill>
                <a:effectLst/>
                <a:uLnTx/>
                <a:uFillTx/>
                <a:latin typeface="Arial" panose="020B0604020202020204" pitchFamily="34" charset="0"/>
                <a:ea typeface="Arial"/>
                <a:cs typeface="+mj-cs"/>
              </a:rPr>
              <a:t>Involucrar a las partes interesadas</a:t>
            </a:r>
          </a:p>
        </p:txBody>
      </p:sp>
      <p:sp>
        <p:nvSpPr>
          <p:cNvPr id="24" name="Title 1">
            <a:extLst>
              <a:ext uri="{FF2B5EF4-FFF2-40B4-BE49-F238E27FC236}">
                <a16:creationId xmlns:a16="http://schemas.microsoft.com/office/drawing/2014/main" id="{2C236C23-880D-4C04-D128-F8BED5AB0D05}"/>
              </a:ext>
            </a:extLst>
          </p:cNvPr>
          <p:cNvSpPr txBox="1">
            <a:spLocks/>
          </p:cNvSpPr>
          <p:nvPr/>
        </p:nvSpPr>
        <p:spPr>
          <a:xfrm>
            <a:off x="5590326" y="5151753"/>
            <a:ext cx="1278385" cy="67612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419" sz="1800" b="0" i="0" u="none" strike="noStrike" cap="none" normalizeH="0" baseline="0" noProof="0">
                <a:ln>
                  <a:noFill/>
                </a:ln>
                <a:solidFill>
                  <a:schemeClr val="tx1"/>
                </a:solidFill>
                <a:effectLst/>
                <a:uLnTx/>
                <a:uFillTx/>
                <a:latin typeface="Arial" panose="020B0604020202020204" pitchFamily="34" charset="0"/>
                <a:ea typeface="Arial"/>
                <a:cs typeface="+mj-cs"/>
              </a:rPr>
              <a:t>Capacitar personal</a:t>
            </a:r>
          </a:p>
        </p:txBody>
      </p:sp>
      <p:sp>
        <p:nvSpPr>
          <p:cNvPr id="26" name="Title 1">
            <a:extLst>
              <a:ext uri="{FF2B5EF4-FFF2-40B4-BE49-F238E27FC236}">
                <a16:creationId xmlns:a16="http://schemas.microsoft.com/office/drawing/2014/main" id="{B3AF827F-E068-97F7-99E1-7152B250A66F}"/>
              </a:ext>
            </a:extLst>
          </p:cNvPr>
          <p:cNvSpPr txBox="1">
            <a:spLocks/>
          </p:cNvSpPr>
          <p:nvPr/>
        </p:nvSpPr>
        <p:spPr>
          <a:xfrm>
            <a:off x="1376346" y="5151753"/>
            <a:ext cx="2660290"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419" sz="1800" b="0" i="0" u="none" strike="noStrike" cap="none" normalizeH="0" baseline="0" noProof="0">
                <a:ln>
                  <a:noFill/>
                </a:ln>
                <a:solidFill>
                  <a:schemeClr val="tx1"/>
                </a:solidFill>
                <a:effectLst/>
                <a:uLnTx/>
                <a:uFillTx/>
                <a:latin typeface="Arial" panose="020B0604020202020204" pitchFamily="34" charset="0"/>
                <a:ea typeface="Arial"/>
                <a:cs typeface="+mj-cs"/>
              </a:rPr>
              <a:t>Integrar en los flujos </a:t>
            </a:r>
            <a:br>
              <a:rPr kumimoji="0" lang="es-419" sz="1800" b="0" i="0" u="none" strike="noStrike" cap="none" normalizeH="0" baseline="0" noProof="0">
                <a:ln>
                  <a:noFill/>
                </a:ln>
                <a:solidFill>
                  <a:schemeClr val="tx1"/>
                </a:solidFill>
                <a:effectLst/>
                <a:uLnTx/>
                <a:uFillTx/>
                <a:latin typeface="Arial" panose="020B0604020202020204" pitchFamily="34" charset="0"/>
                <a:ea typeface="Arial"/>
                <a:cs typeface="+mj-cs"/>
              </a:rPr>
            </a:br>
            <a:r>
              <a:rPr kumimoji="0" lang="es-419" sz="1800" b="0" i="0" u="none" strike="noStrike" cap="none" normalizeH="0" baseline="0" noProof="0">
                <a:ln>
                  <a:noFill/>
                </a:ln>
                <a:solidFill>
                  <a:schemeClr val="tx1"/>
                </a:solidFill>
                <a:effectLst/>
                <a:uLnTx/>
                <a:uFillTx/>
                <a:latin typeface="Arial" panose="020B0604020202020204" pitchFamily="34" charset="0"/>
                <a:ea typeface="Arial"/>
                <a:cs typeface="+mj-cs"/>
              </a:rPr>
              <a:t>de trabajo</a:t>
            </a:r>
          </a:p>
        </p:txBody>
      </p:sp>
      <p:sp>
        <p:nvSpPr>
          <p:cNvPr id="28" name="Title 1">
            <a:extLst>
              <a:ext uri="{FF2B5EF4-FFF2-40B4-BE49-F238E27FC236}">
                <a16:creationId xmlns:a16="http://schemas.microsoft.com/office/drawing/2014/main" id="{37CC2CE3-73AB-9B5C-126A-A5083E01EEE4}"/>
              </a:ext>
            </a:extLst>
          </p:cNvPr>
          <p:cNvSpPr txBox="1">
            <a:spLocks/>
          </p:cNvSpPr>
          <p:nvPr/>
        </p:nvSpPr>
        <p:spPr>
          <a:xfrm>
            <a:off x="8979554" y="5151753"/>
            <a:ext cx="1358577"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419" sz="1800" b="0">
                <a:solidFill>
                  <a:schemeClr val="tx1"/>
                </a:solidFill>
              </a:rPr>
              <a:t>Realizar un uso piloto</a:t>
            </a:r>
          </a:p>
        </p:txBody>
      </p:sp>
      <p:pic>
        <p:nvPicPr>
          <p:cNvPr id="30" name="Graphic 29">
            <a:extLst>
              <a:ext uri="{FF2B5EF4-FFF2-40B4-BE49-F238E27FC236}">
                <a16:creationId xmlns:a16="http://schemas.microsoft.com/office/drawing/2014/main" id="{F3EE7D14-0058-6811-FBD3-C8ABB89067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57851" y="1485116"/>
            <a:ext cx="1097280" cy="1097280"/>
          </a:xfrm>
          <a:prstGeom prst="rect">
            <a:avLst/>
          </a:prstGeom>
        </p:spPr>
      </p:pic>
      <p:pic>
        <p:nvPicPr>
          <p:cNvPr id="32" name="Graphic 31">
            <a:extLst>
              <a:ext uri="{FF2B5EF4-FFF2-40B4-BE49-F238E27FC236}">
                <a16:creationId xmlns:a16="http://schemas.microsoft.com/office/drawing/2014/main" id="{7065BAF5-6087-56D5-B9DC-6B0F30F71F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81647" y="1486151"/>
            <a:ext cx="1097280" cy="1097280"/>
          </a:xfrm>
          <a:prstGeom prst="rect">
            <a:avLst/>
          </a:prstGeom>
        </p:spPr>
      </p:pic>
      <p:pic>
        <p:nvPicPr>
          <p:cNvPr id="34" name="Graphic 33">
            <a:extLst>
              <a:ext uri="{FF2B5EF4-FFF2-40B4-BE49-F238E27FC236}">
                <a16:creationId xmlns:a16="http://schemas.microsoft.com/office/drawing/2014/main" id="{B46DAA40-7B83-7BBE-DB80-69850911105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19749" y="1496804"/>
            <a:ext cx="1097280" cy="1097280"/>
          </a:xfrm>
          <a:prstGeom prst="rect">
            <a:avLst/>
          </a:prstGeom>
        </p:spPr>
      </p:pic>
      <p:pic>
        <p:nvPicPr>
          <p:cNvPr id="36" name="Graphic 35">
            <a:extLst>
              <a:ext uri="{FF2B5EF4-FFF2-40B4-BE49-F238E27FC236}">
                <a16:creationId xmlns:a16="http://schemas.microsoft.com/office/drawing/2014/main" id="{6CF6385A-FDBA-505C-E742-44BFAD72E52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160122" y="3887899"/>
            <a:ext cx="1097280" cy="1097280"/>
          </a:xfrm>
          <a:prstGeom prst="rect">
            <a:avLst/>
          </a:prstGeom>
        </p:spPr>
      </p:pic>
      <p:pic>
        <p:nvPicPr>
          <p:cNvPr id="38" name="Graphic 37">
            <a:extLst>
              <a:ext uri="{FF2B5EF4-FFF2-40B4-BE49-F238E27FC236}">
                <a16:creationId xmlns:a16="http://schemas.microsoft.com/office/drawing/2014/main" id="{8796E3D4-A9CD-9691-7DA7-832EE1F59D3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590326" y="3887899"/>
            <a:ext cx="1097280" cy="1097280"/>
          </a:xfrm>
          <a:prstGeom prst="rect">
            <a:avLst/>
          </a:prstGeom>
        </p:spPr>
      </p:pic>
      <p:pic>
        <p:nvPicPr>
          <p:cNvPr id="40" name="Graphic 39">
            <a:extLst>
              <a:ext uri="{FF2B5EF4-FFF2-40B4-BE49-F238E27FC236}">
                <a16:creationId xmlns:a16="http://schemas.microsoft.com/office/drawing/2014/main" id="{79FCD694-B418-9AA6-1079-DB2344BE387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81647" y="3887899"/>
            <a:ext cx="1097280" cy="1097280"/>
          </a:xfrm>
          <a:prstGeom prst="rect">
            <a:avLst/>
          </a:prstGeom>
        </p:spPr>
      </p:pic>
    </p:spTree>
    <p:extLst>
      <p:ext uri="{BB962C8B-B14F-4D97-AF65-F5344CB8AC3E}">
        <p14:creationId xmlns:p14="http://schemas.microsoft.com/office/powerpoint/2010/main" val="3474461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EA5FD-F527-1821-559A-6B46543F74D2}"/>
              </a:ext>
            </a:extLst>
          </p:cNvPr>
          <p:cNvSpPr>
            <a:spLocks noGrp="1"/>
          </p:cNvSpPr>
          <p:nvPr>
            <p:ph type="title"/>
          </p:nvPr>
        </p:nvSpPr>
        <p:spPr>
          <a:xfrm>
            <a:off x="791441" y="2530229"/>
            <a:ext cx="10063458" cy="2148666"/>
          </a:xfrm>
        </p:spPr>
        <p:txBody>
          <a:bodyPr/>
          <a:lstStyle/>
          <a:p>
            <a:r>
              <a:rPr lang="es-419" sz="4000">
                <a:latin typeface="Arial"/>
                <a:cs typeface="Arial"/>
              </a:rPr>
              <a:t>Planificación para la adopción y el uso del enfoque 7-1-7</a:t>
            </a:r>
          </a:p>
        </p:txBody>
      </p:sp>
      <p:sp>
        <p:nvSpPr>
          <p:cNvPr id="3" name="Text Placeholder 2">
            <a:extLst>
              <a:ext uri="{FF2B5EF4-FFF2-40B4-BE49-F238E27FC236}">
                <a16:creationId xmlns:a16="http://schemas.microsoft.com/office/drawing/2014/main" id="{8289F2F4-C349-D126-9B7A-CB796E1281D2}"/>
              </a:ext>
            </a:extLst>
          </p:cNvPr>
          <p:cNvSpPr>
            <a:spLocks noGrp="1"/>
          </p:cNvSpPr>
          <p:nvPr>
            <p:ph type="body" idx="1"/>
          </p:nvPr>
        </p:nvSpPr>
        <p:spPr>
          <a:xfrm>
            <a:off x="831850" y="4676691"/>
            <a:ext cx="9703980" cy="931688"/>
          </a:xfrm>
        </p:spPr>
        <p:txBody>
          <a:bodyPr/>
          <a:lstStyle/>
          <a:p>
            <a:r>
              <a:rPr lang="es-419" sz="3000"/>
              <a:t>Actividad</a:t>
            </a:r>
          </a:p>
        </p:txBody>
      </p:sp>
      <p:pic>
        <p:nvPicPr>
          <p:cNvPr id="11" name="Picture 10" descr="A light bulb in a circle&#10;&#10;AI-generated content may be incorrect.">
            <a:extLst>
              <a:ext uri="{FF2B5EF4-FFF2-40B4-BE49-F238E27FC236}">
                <a16:creationId xmlns:a16="http://schemas.microsoft.com/office/drawing/2014/main" id="{A8BDB2A8-9865-622F-105D-1B37412AC4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196" y="2390395"/>
            <a:ext cx="866086" cy="824950"/>
          </a:xfrm>
          <a:prstGeom prst="rect">
            <a:avLst/>
          </a:prstGeom>
        </p:spPr>
      </p:pic>
    </p:spTree>
    <p:extLst>
      <p:ext uri="{BB962C8B-B14F-4D97-AF65-F5344CB8AC3E}">
        <p14:creationId xmlns:p14="http://schemas.microsoft.com/office/powerpoint/2010/main" val="1426755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5CC3E-9476-CD1A-BA28-C219AAD01C92}"/>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9FEE1529-6021-20A8-75D7-B405301AA8B1}"/>
              </a:ext>
            </a:extLst>
          </p:cNvPr>
          <p:cNvSpPr>
            <a:spLocks noGrp="1"/>
          </p:cNvSpPr>
          <p:nvPr>
            <p:ph type="body" idx="1"/>
          </p:nvPr>
        </p:nvSpPr>
        <p:spPr>
          <a:xfrm>
            <a:off x="258501" y="1075128"/>
            <a:ext cx="5157787" cy="486893"/>
          </a:xfrm>
        </p:spPr>
        <p:txBody>
          <a:bodyPr/>
          <a:lstStyle/>
          <a:p>
            <a:r>
              <a:rPr lang="es-419">
                <a:latin typeface="Arial"/>
                <a:cs typeface="Arial"/>
              </a:rPr>
              <a:t>Grupos de partes interesadas</a:t>
            </a:r>
          </a:p>
        </p:txBody>
      </p:sp>
      <p:sp>
        <p:nvSpPr>
          <p:cNvPr id="4" name="Content Placeholder 3">
            <a:extLst>
              <a:ext uri="{FF2B5EF4-FFF2-40B4-BE49-F238E27FC236}">
                <a16:creationId xmlns:a16="http://schemas.microsoft.com/office/drawing/2014/main" id="{EB0A342A-6C71-0066-6500-FB782F2F3991}"/>
              </a:ext>
            </a:extLst>
          </p:cNvPr>
          <p:cNvSpPr>
            <a:spLocks noGrp="1"/>
          </p:cNvSpPr>
          <p:nvPr>
            <p:ph sz="half" idx="2"/>
          </p:nvPr>
        </p:nvSpPr>
        <p:spPr>
          <a:xfrm>
            <a:off x="285486" y="1716116"/>
            <a:ext cx="5312486" cy="4442438"/>
          </a:xfrm>
        </p:spPr>
        <p:txBody>
          <a:bodyPr vert="horz" lIns="91440" tIns="45720" rIns="91440" bIns="45720" rtlCol="0" anchor="t">
            <a:noAutofit/>
          </a:bodyPr>
          <a:lstStyle/>
          <a:p>
            <a:pPr marL="514350" indent="-514350">
              <a:buFont typeface="+mj-lt"/>
              <a:buAutoNum type="arabicPeriod"/>
            </a:pPr>
            <a:r>
              <a:rPr lang="es-419" sz="2000">
                <a:latin typeface="Arial"/>
                <a:cs typeface="Arial"/>
              </a:rPr>
              <a:t>Llevar a cabo un mapeo exhaustivo de las partes interesadas pertinentes para el 7-1-7</a:t>
            </a:r>
          </a:p>
          <a:p>
            <a:pPr lvl="1"/>
            <a:r>
              <a:rPr lang="es-419" sz="1800">
                <a:latin typeface="Arial"/>
                <a:cs typeface="Arial"/>
              </a:rPr>
              <a:t>Completar la herramienta de mapeo de partes interesadas 7-1-7 (o alternativa)</a:t>
            </a:r>
          </a:p>
          <a:p>
            <a:pPr marL="457200" indent="-457200">
              <a:buFont typeface="+mj-lt"/>
              <a:buAutoNum type="arabicPeriod"/>
            </a:pPr>
            <a:r>
              <a:rPr lang="es-419" sz="2000">
                <a:latin typeface="Arial"/>
                <a:cs typeface="Arial"/>
              </a:rPr>
              <a:t>Preparar un plan detallado de cómo involucrar a estas partes interesadas, incluidos los plazos y las actividades específicas</a:t>
            </a:r>
          </a:p>
          <a:p>
            <a:pPr marL="457200" indent="-457200">
              <a:buFont typeface="+mj-lt"/>
              <a:buAutoNum type="arabicPeriod"/>
            </a:pPr>
            <a:r>
              <a:rPr lang="es-419" sz="2000">
                <a:latin typeface="Arial"/>
                <a:cs typeface="Arial"/>
              </a:rPr>
              <a:t>Seleccionar a una persona para un informe en plenaria</a:t>
            </a:r>
          </a:p>
          <a:p>
            <a:pPr marL="457200" indent="-457200">
              <a:buFont typeface="+mj-lt"/>
              <a:buAutoNum type="arabicPeriod"/>
            </a:pPr>
            <a:endParaRPr lang="en-US" sz="2000">
              <a:latin typeface="Arial"/>
              <a:cs typeface="Arial"/>
            </a:endParaRPr>
          </a:p>
          <a:p>
            <a:pPr marL="457200" lvl="1" indent="0">
              <a:buNone/>
            </a:pPr>
            <a:endParaRPr lang="en-US">
              <a:cs typeface="Arial"/>
            </a:endParaRPr>
          </a:p>
          <a:p>
            <a:pPr marL="342900" indent="-342900"/>
            <a:endParaRPr lang="en-US" sz="2400">
              <a:cs typeface="Arial"/>
            </a:endParaRPr>
          </a:p>
          <a:p>
            <a:pPr marL="342900" indent="-342900"/>
            <a:endParaRPr lang="en-US" sz="2400">
              <a:cs typeface="Arial"/>
            </a:endParaRPr>
          </a:p>
          <a:p>
            <a:pPr marL="342900" indent="-342900"/>
            <a:endParaRPr lang="en-US" sz="2400">
              <a:cs typeface="Arial"/>
            </a:endParaRPr>
          </a:p>
        </p:txBody>
      </p:sp>
      <p:sp>
        <p:nvSpPr>
          <p:cNvPr id="43" name="Title 1">
            <a:extLst>
              <a:ext uri="{FF2B5EF4-FFF2-40B4-BE49-F238E27FC236}">
                <a16:creationId xmlns:a16="http://schemas.microsoft.com/office/drawing/2014/main" id="{189E7FD6-8C51-8441-B385-1B5BEB697AF5}"/>
              </a:ext>
            </a:extLst>
          </p:cNvPr>
          <p:cNvSpPr txBox="1">
            <a:spLocks/>
          </p:cNvSpPr>
          <p:nvPr/>
        </p:nvSpPr>
        <p:spPr>
          <a:xfrm>
            <a:off x="379825" y="328839"/>
            <a:ext cx="9415104" cy="132015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419" sz="3200" b="1" i="0" u="none" strike="noStrike" cap="none" normalizeH="0" baseline="0" noProof="0">
                <a:ln>
                  <a:noFill/>
                </a:ln>
                <a:solidFill>
                  <a:srgbClr val="3BB042"/>
                </a:solidFill>
                <a:effectLst/>
                <a:uLnTx/>
                <a:uFillTx/>
                <a:latin typeface="Arial"/>
                <a:ea typeface="Arial"/>
                <a:cs typeface="Arial"/>
              </a:rPr>
              <a:t>Planificación para la adopción y el uso de 7-1-7</a:t>
            </a:r>
          </a:p>
        </p:txBody>
      </p:sp>
      <p:sp>
        <p:nvSpPr>
          <p:cNvPr id="2" name="Rectangle 1">
            <a:extLst>
              <a:ext uri="{FF2B5EF4-FFF2-40B4-BE49-F238E27FC236}">
                <a16:creationId xmlns:a16="http://schemas.microsoft.com/office/drawing/2014/main" id="{AF25D802-0C4B-CE38-BC36-49C1DEAD497A}"/>
              </a:ext>
            </a:extLst>
          </p:cNvPr>
          <p:cNvSpPr/>
          <p:nvPr/>
        </p:nvSpPr>
        <p:spPr>
          <a:xfrm>
            <a:off x="379825" y="5250741"/>
            <a:ext cx="11553673" cy="1150058"/>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Content Placeholder 3">
            <a:extLst>
              <a:ext uri="{FF2B5EF4-FFF2-40B4-BE49-F238E27FC236}">
                <a16:creationId xmlns:a16="http://schemas.microsoft.com/office/drawing/2014/main" id="{3E4720AB-D60B-3C3C-5C31-2B2C58CF4296}"/>
              </a:ext>
            </a:extLst>
          </p:cNvPr>
          <p:cNvSpPr txBox="1">
            <a:spLocks/>
          </p:cNvSpPr>
          <p:nvPr/>
        </p:nvSpPr>
        <p:spPr>
          <a:xfrm>
            <a:off x="258501" y="5950268"/>
            <a:ext cx="11553674" cy="51239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Char char="•"/>
              <a:tabLst/>
              <a:defRPr/>
            </a:pPr>
            <a:endParaRPr kumimoji="0" lang="en-US" sz="20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a:p>
            <a:pPr marL="685800" marR="0" lvl="1" indent="-228600" algn="l" defTabSz="914400" rtl="0" eaLnBrk="1" fontAlgn="auto" latinLnBrk="0" hangingPunct="1">
              <a:lnSpc>
                <a:spcPct val="90000"/>
              </a:lnSpc>
              <a:spcBef>
                <a:spcPts val="500"/>
              </a:spcBef>
              <a:spcAft>
                <a:spcPts val="0"/>
              </a:spcAft>
              <a:buClr>
                <a:srgbClr val="3BB042"/>
              </a:buClr>
              <a:buSzTx/>
              <a:buFont typeface="Arial" panose="020B0604020202020204" pitchFamily="34" charset="0"/>
              <a:buChar char="•"/>
              <a:tabLst/>
              <a:defRPr/>
            </a:pPr>
            <a:endParaRPr kumimoji="0" lang="en-US" sz="20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p:txBody>
      </p:sp>
      <p:sp>
        <p:nvSpPr>
          <p:cNvPr id="8" name="Text Placeholder 2">
            <a:extLst>
              <a:ext uri="{FF2B5EF4-FFF2-40B4-BE49-F238E27FC236}">
                <a16:creationId xmlns:a16="http://schemas.microsoft.com/office/drawing/2014/main" id="{E4AE6D81-436B-7DAB-9287-D73EAE84F83C}"/>
              </a:ext>
            </a:extLst>
          </p:cNvPr>
          <p:cNvSpPr txBox="1">
            <a:spLocks/>
          </p:cNvSpPr>
          <p:nvPr/>
        </p:nvSpPr>
        <p:spPr>
          <a:xfrm>
            <a:off x="6128259" y="1075129"/>
            <a:ext cx="5157787" cy="486893"/>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419">
                <a:latin typeface="Arial"/>
                <a:cs typeface="Arial"/>
              </a:rPr>
              <a:t>Grupos de sistemas existentes</a:t>
            </a:r>
          </a:p>
        </p:txBody>
      </p:sp>
      <p:sp>
        <p:nvSpPr>
          <p:cNvPr id="10" name="Content Placeholder 3">
            <a:extLst>
              <a:ext uri="{FF2B5EF4-FFF2-40B4-BE49-F238E27FC236}">
                <a16:creationId xmlns:a16="http://schemas.microsoft.com/office/drawing/2014/main" id="{0CEE5417-A713-3A45-A1A6-DEC8DC0C0E15}"/>
              </a:ext>
            </a:extLst>
          </p:cNvPr>
          <p:cNvSpPr txBox="1">
            <a:spLocks/>
          </p:cNvSpPr>
          <p:nvPr/>
        </p:nvSpPr>
        <p:spPr>
          <a:xfrm>
            <a:off x="6096422" y="1717434"/>
            <a:ext cx="5810089" cy="441731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00000"/>
              </a:lnSpc>
              <a:buFont typeface="+mj-lt"/>
              <a:buAutoNum type="arabicPeriod"/>
            </a:pPr>
            <a:r>
              <a:rPr lang="es-419" sz="2000">
                <a:latin typeface="Arial"/>
                <a:cs typeface="Arial"/>
              </a:rPr>
              <a:t>Llevar a cabo un mapeo exhaustivo de los sistemas existentes pertinentes para el 7-1-7</a:t>
            </a:r>
          </a:p>
          <a:p>
            <a:pPr lvl="1">
              <a:lnSpc>
                <a:spcPct val="100000"/>
              </a:lnSpc>
            </a:pPr>
            <a:r>
              <a:rPr lang="es-419" sz="1800">
                <a:latin typeface="Arial"/>
                <a:cs typeface="Arial"/>
              </a:rPr>
              <a:t>Completar la herramienta de mapeo </a:t>
            </a:r>
            <a:br>
              <a:rPr lang="es-419" sz="1800">
                <a:latin typeface="Arial"/>
                <a:cs typeface="Arial"/>
              </a:rPr>
            </a:br>
            <a:r>
              <a:rPr lang="es-419" sz="1800">
                <a:latin typeface="Arial"/>
                <a:cs typeface="Arial"/>
              </a:rPr>
              <a:t>de sistemas 7-1-7 existente (o alternativa)</a:t>
            </a:r>
          </a:p>
          <a:p>
            <a:pPr marL="457200" indent="-457200">
              <a:lnSpc>
                <a:spcPct val="100000"/>
              </a:lnSpc>
              <a:buFont typeface="+mj-lt"/>
              <a:buAutoNum type="arabicPeriod"/>
            </a:pPr>
            <a:r>
              <a:rPr lang="es-419" sz="2000">
                <a:latin typeface="Arial"/>
                <a:cs typeface="Arial"/>
              </a:rPr>
              <a:t>Preparar un plan detallado de cómo integrar el 7-1-7 en los sistemas pertinentes, incluidos los plazos y las actividades específicas</a:t>
            </a:r>
          </a:p>
          <a:p>
            <a:pPr marL="457200" indent="-457200">
              <a:lnSpc>
                <a:spcPct val="100000"/>
              </a:lnSpc>
              <a:buFont typeface="+mj-lt"/>
              <a:buAutoNum type="arabicPeriod"/>
            </a:pPr>
            <a:r>
              <a:rPr lang="es-419" sz="2000">
                <a:latin typeface="Arial"/>
                <a:cs typeface="Arial"/>
              </a:rPr>
              <a:t>Seleccionar a una persona para un informe en plenaria</a:t>
            </a:r>
          </a:p>
          <a:p>
            <a:pPr marL="457200" indent="-457200">
              <a:lnSpc>
                <a:spcPct val="100000"/>
              </a:lnSpc>
              <a:buFont typeface="+mj-lt"/>
              <a:buAutoNum type="arabicPeriod"/>
            </a:pPr>
            <a:endParaRPr lang="en-US" sz="2000">
              <a:latin typeface="Arial"/>
              <a:cs typeface="Arial"/>
            </a:endParaRPr>
          </a:p>
          <a:p>
            <a:pPr marL="457200" indent="-457200">
              <a:lnSpc>
                <a:spcPct val="100000"/>
              </a:lnSpc>
              <a:buFont typeface="+mj-lt"/>
              <a:buAutoNum type="arabicPeriod"/>
            </a:pPr>
            <a:endParaRPr lang="en-US" sz="900">
              <a:latin typeface="Arial"/>
              <a:cs typeface="Arial"/>
            </a:endParaRPr>
          </a:p>
          <a:p>
            <a:pPr marL="457200" lvl="1" indent="0">
              <a:lnSpc>
                <a:spcPct val="100000"/>
              </a:lnSpc>
              <a:buFont typeface="Arial" panose="020B0604020202020204" pitchFamily="34" charset="0"/>
              <a:buNone/>
            </a:pPr>
            <a:endParaRPr lang="en-US">
              <a:cs typeface="Arial"/>
            </a:endParaRPr>
          </a:p>
          <a:p>
            <a:pPr marL="342900" indent="-342900">
              <a:lnSpc>
                <a:spcPct val="100000"/>
              </a:lnSpc>
            </a:pPr>
            <a:endParaRPr lang="en-US" sz="2400">
              <a:cs typeface="Arial"/>
            </a:endParaRPr>
          </a:p>
          <a:p>
            <a:pPr marL="342900" indent="-342900">
              <a:lnSpc>
                <a:spcPct val="100000"/>
              </a:lnSpc>
            </a:pPr>
            <a:endParaRPr lang="en-US" sz="2400">
              <a:cs typeface="Arial"/>
            </a:endParaRPr>
          </a:p>
          <a:p>
            <a:pPr marL="342900" indent="-342900">
              <a:lnSpc>
                <a:spcPct val="100000"/>
              </a:lnSpc>
            </a:pPr>
            <a:endParaRPr lang="en-US" sz="2400">
              <a:cs typeface="Arial"/>
            </a:endParaRPr>
          </a:p>
        </p:txBody>
      </p:sp>
      <p:sp>
        <p:nvSpPr>
          <p:cNvPr id="12" name="TextBox 11">
            <a:extLst>
              <a:ext uri="{FF2B5EF4-FFF2-40B4-BE49-F238E27FC236}">
                <a16:creationId xmlns:a16="http://schemas.microsoft.com/office/drawing/2014/main" id="{2A0BED0C-4794-F44C-6499-BCFD2CFC7BD3}"/>
              </a:ext>
            </a:extLst>
          </p:cNvPr>
          <p:cNvSpPr txBox="1"/>
          <p:nvPr/>
        </p:nvSpPr>
        <p:spPr>
          <a:xfrm>
            <a:off x="547298" y="5466493"/>
            <a:ext cx="11884651" cy="784830"/>
          </a:xfrm>
          <a:prstGeom prst="rect">
            <a:avLst/>
          </a:prstGeom>
          <a:noFill/>
        </p:spPr>
        <p:txBody>
          <a:bodyPr wrap="square" lIns="91440" tIns="45720" rIns="91440" bIns="45720" anchor="t">
            <a:spAutoFit/>
          </a:bodyPr>
          <a:lstStyle/>
          <a:p>
            <a:pPr marL="0" indent="0">
              <a:buNone/>
            </a:pPr>
            <a:r>
              <a:rPr lang="es-419" sz="1700" b="1">
                <a:solidFill>
                  <a:schemeClr val="tx2"/>
                </a:solidFill>
                <a:latin typeface="Arial"/>
                <a:cs typeface="Arial"/>
              </a:rPr>
              <a:t>Consejo: </a:t>
            </a:r>
            <a:r>
              <a:rPr lang="es-419" sz="1700">
                <a:latin typeface="Arial"/>
                <a:cs typeface="Arial"/>
              </a:rPr>
              <a:t>revise la sección de adopción del kit de herramientas digitales 7-1-7 para obtener orientación</a:t>
            </a:r>
          </a:p>
          <a:p>
            <a:pPr marL="0" indent="0">
              <a:buNone/>
            </a:pPr>
            <a:endParaRPr lang="en-US" sz="1050">
              <a:latin typeface="Arial"/>
              <a:cs typeface="Arial"/>
            </a:endParaRPr>
          </a:p>
          <a:p>
            <a:r>
              <a:rPr lang="es-419" sz="1700" b="1">
                <a:solidFill>
                  <a:schemeClr val="tx2"/>
                </a:solidFill>
                <a:latin typeface="Arial"/>
                <a:cs typeface="Arial"/>
              </a:rPr>
              <a:t>Tiempo</a:t>
            </a:r>
            <a:r>
              <a:rPr lang="es-419" sz="1700">
                <a:latin typeface="Arial"/>
                <a:cs typeface="Arial"/>
              </a:rPr>
              <a:t>: </a:t>
            </a:r>
            <a:r>
              <a:rPr lang="es-419" sz="1700">
                <a:solidFill>
                  <a:srgbClr val="394D56"/>
                </a:solidFill>
                <a:latin typeface="Arial"/>
                <a:cs typeface="Arial"/>
              </a:rPr>
              <a:t>35 minutos para mapear</a:t>
            </a:r>
            <a:r>
              <a:rPr lang="es-419" sz="1700" b="1">
                <a:solidFill>
                  <a:srgbClr val="394D56"/>
                </a:solidFill>
                <a:latin typeface="Arial"/>
                <a:cs typeface="Arial"/>
              </a:rPr>
              <a:t>; </a:t>
            </a:r>
            <a:r>
              <a:rPr lang="es-419" sz="1700">
                <a:latin typeface="Arial"/>
                <a:cs typeface="Arial"/>
              </a:rPr>
              <a:t>40 minutos para planificar</a:t>
            </a:r>
            <a:r>
              <a:rPr lang="es-419" sz="1700" b="1">
                <a:latin typeface="Arial"/>
                <a:cs typeface="Arial"/>
              </a:rPr>
              <a:t>; </a:t>
            </a:r>
            <a:r>
              <a:rPr lang="es-419" sz="1700">
                <a:latin typeface="Arial"/>
                <a:cs typeface="Arial"/>
              </a:rPr>
              <a:t>1</a:t>
            </a:r>
            <a:r>
              <a:rPr lang="es-419" sz="1700">
                <a:solidFill>
                  <a:srgbClr val="394D56"/>
                </a:solidFill>
                <a:latin typeface="Arial"/>
                <a:cs typeface="Arial"/>
              </a:rPr>
              <a:t> descanso de 5 minutos (para tomar cuando quieran)</a:t>
            </a:r>
          </a:p>
        </p:txBody>
      </p:sp>
      <p:cxnSp>
        <p:nvCxnSpPr>
          <p:cNvPr id="14" name="Straight Connector 13">
            <a:extLst>
              <a:ext uri="{FF2B5EF4-FFF2-40B4-BE49-F238E27FC236}">
                <a16:creationId xmlns:a16="http://schemas.microsoft.com/office/drawing/2014/main" id="{C6889CDC-D0F2-4C5B-C0E4-77835FD4D2B3}"/>
              </a:ext>
            </a:extLst>
          </p:cNvPr>
          <p:cNvCxnSpPr>
            <a:cxnSpLocks/>
          </p:cNvCxnSpPr>
          <p:nvPr/>
        </p:nvCxnSpPr>
        <p:spPr>
          <a:xfrm>
            <a:off x="5885411" y="1648998"/>
            <a:ext cx="0" cy="288975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8347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nodePh="1">
                                  <p:stCondLst>
                                    <p:cond delay="0"/>
                                  </p:stCondLst>
                                  <p:endCondLst>
                                    <p:cond evt="begin" delay="0">
                                      <p:tn val="7"/>
                                    </p:cond>
                                  </p:end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B2CF6-04B8-F707-42E2-F81EFD66AAFE}"/>
              </a:ext>
            </a:extLst>
          </p:cNvPr>
          <p:cNvSpPr>
            <a:spLocks noGrp="1"/>
          </p:cNvSpPr>
          <p:nvPr>
            <p:ph type="title"/>
          </p:nvPr>
        </p:nvSpPr>
        <p:spPr>
          <a:xfrm>
            <a:off x="323850" y="1909720"/>
            <a:ext cx="10523707" cy="2160211"/>
          </a:xfrm>
        </p:spPr>
        <p:txBody>
          <a:bodyPr>
            <a:normAutofit/>
          </a:bodyPr>
          <a:lstStyle/>
          <a:p>
            <a:r>
              <a:rPr lang="es-419">
                <a:latin typeface="Arial"/>
                <a:cs typeface="Arial"/>
              </a:rPr>
              <a:t>Aspectos logísticos y administrativos</a:t>
            </a:r>
          </a:p>
        </p:txBody>
      </p:sp>
      <p:sp>
        <p:nvSpPr>
          <p:cNvPr id="5" name="Content Placeholder 4">
            <a:extLst>
              <a:ext uri="{FF2B5EF4-FFF2-40B4-BE49-F238E27FC236}">
                <a16:creationId xmlns:a16="http://schemas.microsoft.com/office/drawing/2014/main" id="{06FD21E3-48F4-D7D6-D18F-0295BB47B5E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593697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5CC3E-9476-CD1A-BA28-C219AAD01C92}"/>
            </a:ext>
          </a:extLst>
        </p:cNvPr>
        <p:cNvGrpSpPr/>
        <p:nvPr/>
      </p:nvGrpSpPr>
      <p:grpSpPr>
        <a:xfrm>
          <a:off x="0" y="0"/>
          <a:ext cx="0" cy="0"/>
          <a:chOff x="0" y="0"/>
          <a:chExt cx="0" cy="0"/>
        </a:xfrm>
      </p:grpSpPr>
      <p:sp>
        <p:nvSpPr>
          <p:cNvPr id="43" name="Title 1">
            <a:extLst>
              <a:ext uri="{FF2B5EF4-FFF2-40B4-BE49-F238E27FC236}">
                <a16:creationId xmlns:a16="http://schemas.microsoft.com/office/drawing/2014/main" id="{189E7FD6-8C51-8441-B385-1B5BEB697AF5}"/>
              </a:ext>
            </a:extLst>
          </p:cNvPr>
          <p:cNvSpPr txBox="1">
            <a:spLocks/>
          </p:cNvSpPr>
          <p:nvPr/>
        </p:nvSpPr>
        <p:spPr>
          <a:xfrm>
            <a:off x="379825" y="328839"/>
            <a:ext cx="9415104" cy="132015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419" sz="3200" b="1" i="0" u="none" strike="noStrike" cap="none" normalizeH="0" baseline="0" noProof="0">
                <a:ln>
                  <a:noFill/>
                </a:ln>
                <a:solidFill>
                  <a:srgbClr val="3BB042"/>
                </a:solidFill>
                <a:effectLst/>
                <a:uLnTx/>
                <a:uFillTx/>
                <a:latin typeface="Arial"/>
                <a:ea typeface="Arial"/>
                <a:cs typeface="Arial"/>
              </a:rPr>
              <a:t>Planificación para la adopción y el uso de 7-1-7</a:t>
            </a:r>
          </a:p>
        </p:txBody>
      </p:sp>
      <p:sp>
        <p:nvSpPr>
          <p:cNvPr id="2" name="Rectangle 1">
            <a:extLst>
              <a:ext uri="{FF2B5EF4-FFF2-40B4-BE49-F238E27FC236}">
                <a16:creationId xmlns:a16="http://schemas.microsoft.com/office/drawing/2014/main" id="{AF25D802-0C4B-CE38-BC36-49C1DEAD497A}"/>
              </a:ext>
            </a:extLst>
          </p:cNvPr>
          <p:cNvSpPr/>
          <p:nvPr/>
        </p:nvSpPr>
        <p:spPr>
          <a:xfrm>
            <a:off x="386775" y="4105887"/>
            <a:ext cx="4292709" cy="2234944"/>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2A0BED0C-4794-F44C-6499-BCFD2CFC7BD3}"/>
              </a:ext>
            </a:extLst>
          </p:cNvPr>
          <p:cNvSpPr txBox="1"/>
          <p:nvPr/>
        </p:nvSpPr>
        <p:spPr>
          <a:xfrm>
            <a:off x="536135" y="4197950"/>
            <a:ext cx="4013839" cy="2062103"/>
          </a:xfrm>
          <a:prstGeom prst="rect">
            <a:avLst/>
          </a:prstGeom>
          <a:noFill/>
        </p:spPr>
        <p:txBody>
          <a:bodyPr wrap="square" lIns="91440" tIns="45720" rIns="91440" bIns="45720" anchor="t">
            <a:spAutoFit/>
          </a:bodyPr>
          <a:lstStyle/>
          <a:p>
            <a:r>
              <a:rPr lang="es-419" sz="1600" b="1">
                <a:solidFill>
                  <a:schemeClr val="tx2"/>
                </a:solidFill>
                <a:latin typeface="Arial"/>
                <a:cs typeface="Arial"/>
              </a:rPr>
              <a:t>Consejo: </a:t>
            </a:r>
            <a:r>
              <a:rPr lang="es-419" sz="1600" b="0">
                <a:solidFill>
                  <a:srgbClr val="394D56"/>
                </a:solidFill>
                <a:latin typeface="Arial"/>
                <a:cs typeface="Arial"/>
              </a:rPr>
              <a:t>revisen las secciones pertinentes del kit de herramientas digitales 7-1-7, incluida la sección de adopción y los pasos 1, 4 y 5 de la sección de uso.</a:t>
            </a:r>
          </a:p>
          <a:p>
            <a:pPr marL="0" indent="0">
              <a:buNone/>
            </a:pPr>
            <a:endParaRPr lang="en-US" sz="1600">
              <a:latin typeface="Arial"/>
              <a:cs typeface="Arial"/>
            </a:endParaRPr>
          </a:p>
          <a:p>
            <a:r>
              <a:rPr lang="es-419" sz="1600" b="1">
                <a:solidFill>
                  <a:schemeClr val="tx2"/>
                </a:solidFill>
                <a:latin typeface="Arial"/>
                <a:cs typeface="Arial"/>
              </a:rPr>
              <a:t>Tiempo</a:t>
            </a:r>
            <a:r>
              <a:rPr lang="es-419" sz="1600">
                <a:solidFill>
                  <a:srgbClr val="384D56"/>
                </a:solidFill>
                <a:latin typeface="Arial"/>
                <a:cs typeface="Arial"/>
              </a:rPr>
              <a:t>: </a:t>
            </a:r>
            <a:r>
              <a:rPr lang="es-419" sz="1600">
                <a:solidFill>
                  <a:srgbClr val="394D56"/>
                </a:solidFill>
                <a:latin typeface="Arial"/>
                <a:cs typeface="Arial"/>
              </a:rPr>
              <a:t>90 minutos (incluido </a:t>
            </a:r>
            <a:r>
              <a:rPr lang="es-419" sz="1600">
                <a:latin typeface="Arial"/>
                <a:cs typeface="Arial"/>
              </a:rPr>
              <a:t>1</a:t>
            </a:r>
            <a:r>
              <a:rPr lang="es-419" sz="1600">
                <a:solidFill>
                  <a:srgbClr val="394D56"/>
                </a:solidFill>
                <a:latin typeface="Arial"/>
                <a:cs typeface="Arial"/>
              </a:rPr>
              <a:t> descanso de 5 minutos para tomar cuando quieran)</a:t>
            </a:r>
          </a:p>
        </p:txBody>
      </p:sp>
      <p:sp>
        <p:nvSpPr>
          <p:cNvPr id="15" name="Text Placeholder 2">
            <a:extLst>
              <a:ext uri="{FF2B5EF4-FFF2-40B4-BE49-F238E27FC236}">
                <a16:creationId xmlns:a16="http://schemas.microsoft.com/office/drawing/2014/main" id="{3E9CEDB7-F7AC-1CD8-07C5-77193B490EF7}"/>
              </a:ext>
            </a:extLst>
          </p:cNvPr>
          <p:cNvSpPr>
            <a:spLocks noGrp="1"/>
          </p:cNvSpPr>
          <p:nvPr>
            <p:ph type="body" idx="1"/>
          </p:nvPr>
        </p:nvSpPr>
        <p:spPr>
          <a:xfrm>
            <a:off x="379825" y="973794"/>
            <a:ext cx="5157787" cy="486893"/>
          </a:xfrm>
        </p:spPr>
        <p:txBody>
          <a:bodyPr/>
          <a:lstStyle/>
          <a:p>
            <a:r>
              <a:rPr lang="es-419">
                <a:latin typeface="Arial"/>
                <a:cs typeface="Arial"/>
              </a:rPr>
              <a:t>Su tarea</a:t>
            </a:r>
          </a:p>
        </p:txBody>
      </p:sp>
      <p:sp>
        <p:nvSpPr>
          <p:cNvPr id="16" name="Content Placeholder 3">
            <a:extLst>
              <a:ext uri="{FF2B5EF4-FFF2-40B4-BE49-F238E27FC236}">
                <a16:creationId xmlns:a16="http://schemas.microsoft.com/office/drawing/2014/main" id="{5BC58C9B-EEF5-D23D-05EF-0F6693689E7A}"/>
              </a:ext>
            </a:extLst>
          </p:cNvPr>
          <p:cNvSpPr>
            <a:spLocks noGrp="1"/>
          </p:cNvSpPr>
          <p:nvPr>
            <p:ph sz="half" idx="2"/>
          </p:nvPr>
        </p:nvSpPr>
        <p:spPr>
          <a:xfrm>
            <a:off x="421119" y="1505613"/>
            <a:ext cx="4258361" cy="2401267"/>
          </a:xfrm>
        </p:spPr>
        <p:txBody>
          <a:bodyPr vert="horz" lIns="91440" tIns="45720" rIns="91440" bIns="45720" rtlCol="0" anchor="t">
            <a:noAutofit/>
          </a:bodyPr>
          <a:lstStyle/>
          <a:p>
            <a:pPr marL="457200" indent="-457200">
              <a:buFont typeface="+mj-lt"/>
              <a:buAutoNum type="arabicPeriod"/>
            </a:pPr>
            <a:r>
              <a:rPr lang="es-419" sz="1800">
                <a:latin typeface="Arial"/>
                <a:cs typeface="Arial"/>
              </a:rPr>
              <a:t>Mapeen cómo se integrará 7-1-7 en sus áreas temáticas. Sean específicos. Realicen los cambios propuestos a los formularios existentes si es pertinente.</a:t>
            </a:r>
          </a:p>
          <a:p>
            <a:pPr marL="457200" indent="-457200">
              <a:buFont typeface="+mj-lt"/>
              <a:buAutoNum type="arabicPeriod"/>
            </a:pPr>
            <a:r>
              <a:rPr lang="es-419" sz="1800">
                <a:latin typeface="Arial"/>
                <a:cs typeface="Arial"/>
              </a:rPr>
              <a:t>Elaboren una breve presentación (1-2 diapositivas) para la devolución del informe durante la próxima sesión.</a:t>
            </a:r>
          </a:p>
        </p:txBody>
      </p:sp>
      <p:sp>
        <p:nvSpPr>
          <p:cNvPr id="18" name="TextBox 17">
            <a:extLst>
              <a:ext uri="{FF2B5EF4-FFF2-40B4-BE49-F238E27FC236}">
                <a16:creationId xmlns:a16="http://schemas.microsoft.com/office/drawing/2014/main" id="{62451E84-A631-4A62-8113-A080D6817704}"/>
              </a:ext>
            </a:extLst>
          </p:cNvPr>
          <p:cNvSpPr txBox="1"/>
          <p:nvPr/>
        </p:nvSpPr>
        <p:spPr>
          <a:xfrm>
            <a:off x="5015977" y="973794"/>
            <a:ext cx="6796198" cy="5986254"/>
          </a:xfrm>
          <a:prstGeom prst="rect">
            <a:avLst/>
          </a:prstGeom>
          <a:noFill/>
        </p:spPr>
        <p:txBody>
          <a:bodyPr wrap="square" lIns="91440" tIns="45720" rIns="91440" bIns="45720" anchor="t">
            <a:spAutoFit/>
          </a:bodyPr>
          <a:lstStyle/>
          <a:p>
            <a:pPr marL="0" indent="0">
              <a:buNone/>
            </a:pPr>
            <a:r>
              <a:rPr lang="es-419" sz="2000" b="1">
                <a:solidFill>
                  <a:schemeClr val="tx2"/>
                </a:solidFill>
                <a:latin typeface="Arial"/>
                <a:cs typeface="Arial"/>
              </a:rPr>
              <a:t>Grupos temáticos específicos (con sugerencias)</a:t>
            </a:r>
          </a:p>
          <a:p>
            <a:pPr marL="0" indent="0">
              <a:buNone/>
            </a:pPr>
            <a:endParaRPr lang="en-US" sz="900" b="1">
              <a:solidFill>
                <a:schemeClr val="tx2"/>
              </a:solidFill>
              <a:latin typeface="Arial"/>
              <a:cs typeface="Arial"/>
            </a:endParaRPr>
          </a:p>
          <a:p>
            <a:pPr>
              <a:buClr>
                <a:schemeClr val="accent1"/>
              </a:buClr>
            </a:pPr>
            <a:r>
              <a:rPr lang="es-419" b="1">
                <a:latin typeface="Arial"/>
                <a:cs typeface="Arial"/>
              </a:rPr>
              <a:t>Datos 7-1-7 frente a datos existentes</a:t>
            </a:r>
          </a:p>
          <a:p>
            <a:pPr marL="342900" indent="-342900">
              <a:buClr>
                <a:schemeClr val="accent1"/>
              </a:buClr>
              <a:buFont typeface="Arial" panose="020B0604020202020204" pitchFamily="34" charset="0"/>
              <a:buChar char="•"/>
            </a:pPr>
            <a:r>
              <a:rPr lang="es-419" sz="1600">
                <a:latin typeface="Arial"/>
                <a:cs typeface="Arial"/>
              </a:rPr>
              <a:t>¿Cómo se alinean los datos existentes con las variables y definiciones de 7-1-7?  ¿Qué datos 7-1-7 ya se han recopilado? ¿Cuáles faltan? ¿Qué es diferente y cómo se pueden alinear las diferencias?</a:t>
            </a:r>
          </a:p>
          <a:p>
            <a:pPr>
              <a:buClr>
                <a:schemeClr val="accent1"/>
              </a:buClr>
            </a:pPr>
            <a:r>
              <a:rPr lang="es-419" b="1">
                <a:latin typeface="Arial"/>
                <a:cs typeface="Arial"/>
              </a:rPr>
              <a:t>Recopilación de datos de 7-1-7</a:t>
            </a:r>
          </a:p>
          <a:p>
            <a:pPr marL="342900" indent="-342900">
              <a:buClr>
                <a:schemeClr val="accent1"/>
              </a:buClr>
              <a:buFont typeface="Arial" panose="020B0604020202020204" pitchFamily="34" charset="0"/>
              <a:buChar char="•"/>
            </a:pPr>
            <a:r>
              <a:rPr lang="es-419" sz="1600">
                <a:latin typeface="Arial"/>
                <a:cs typeface="Arial"/>
              </a:rPr>
              <a:t>¿Quién recopilará datos 7-1-7, cuándo, utilizando qué formularios y cómo fluirá la información al equipo de coordinación de 7-1-7? Si se utilizará un formulario existente, ¿cómo se modificará para incluir datos de 7-1-7? </a:t>
            </a:r>
          </a:p>
          <a:p>
            <a:pPr>
              <a:buClr>
                <a:schemeClr val="accent1"/>
              </a:buClr>
            </a:pPr>
            <a:r>
              <a:rPr lang="es-419" b="1">
                <a:latin typeface="Arial"/>
                <a:cs typeface="Arial"/>
              </a:rPr>
              <a:t>Consolidación de datos de 7-1-7</a:t>
            </a:r>
          </a:p>
          <a:p>
            <a:pPr marL="342900" indent="-342900">
              <a:buClr>
                <a:schemeClr val="accent1"/>
              </a:buClr>
              <a:buFont typeface="Arial" panose="020B0604020202020204" pitchFamily="34" charset="0"/>
              <a:buChar char="•"/>
            </a:pPr>
            <a:r>
              <a:rPr lang="es-419" sz="1600">
                <a:latin typeface="Arial"/>
                <a:cs typeface="Arial"/>
              </a:rPr>
              <a:t>¿Quién consolidará los datos en qué base de datos y con qué frecuencia? ¿Qué cambios se necesitan para la base de datos? ¿Quién verificará/corregirá los datos y cómo?  </a:t>
            </a:r>
          </a:p>
          <a:p>
            <a:pPr>
              <a:buClr>
                <a:schemeClr val="accent1"/>
              </a:buClr>
            </a:pPr>
            <a:r>
              <a:rPr lang="es-419" b="1">
                <a:latin typeface="Arial"/>
                <a:cs typeface="Arial"/>
              </a:rPr>
              <a:t>Síntesis de datos de 7-1-7</a:t>
            </a:r>
          </a:p>
          <a:p>
            <a:pPr marL="342900" indent="-342900">
              <a:buClr>
                <a:schemeClr val="accent1"/>
              </a:buClr>
              <a:buFont typeface="Arial" panose="020B0604020202020204" pitchFamily="34" charset="0"/>
              <a:buChar char="•"/>
            </a:pPr>
            <a:r>
              <a:rPr lang="es-419" sz="1600">
                <a:latin typeface="Arial"/>
                <a:cs typeface="Arial"/>
              </a:rPr>
              <a:t>¿Quién sintetizará los datos consolidados, cuándo, utilizando qué? ¿Qué tipos de análisis se harán? ¿Qué variables adicionales son necesarias para esos análisis?  ¿Cómo se redactarán y difundirán los resultados? </a:t>
            </a:r>
          </a:p>
          <a:p>
            <a:pPr marL="800100" lvl="1" indent="-342900">
              <a:buClr>
                <a:schemeClr val="accent1"/>
              </a:buClr>
              <a:buFont typeface="Arial" panose="020B0604020202020204" pitchFamily="34" charset="0"/>
              <a:buChar char="•"/>
            </a:pPr>
            <a:endParaRPr lang="en-US" sz="2000">
              <a:latin typeface="Arial" panose="020B0604020202020204" pitchFamily="34" charset="0"/>
              <a:cs typeface="Arial" panose="020B0604020202020204" pitchFamily="34" charset="0"/>
            </a:endParaRPr>
          </a:p>
          <a:p>
            <a:pPr marL="342900" indent="-342900"/>
            <a:endParaRPr lang="en-US" sz="2400">
              <a:cs typeface="Arial"/>
            </a:endParaRPr>
          </a:p>
        </p:txBody>
      </p:sp>
    </p:spTree>
    <p:extLst>
      <p:ext uri="{BB962C8B-B14F-4D97-AF65-F5344CB8AC3E}">
        <p14:creationId xmlns:p14="http://schemas.microsoft.com/office/powerpoint/2010/main" val="297451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034D1-4976-A3B2-3B13-44948F9CF0F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EAAED82-722B-0637-CA26-06C0BBE80B31}"/>
              </a:ext>
            </a:extLst>
          </p:cNvPr>
          <p:cNvSpPr>
            <a:spLocks noGrp="1"/>
          </p:cNvSpPr>
          <p:nvPr>
            <p:ph type="body" idx="1"/>
          </p:nvPr>
        </p:nvSpPr>
        <p:spPr>
          <a:xfrm>
            <a:off x="258501" y="1075128"/>
            <a:ext cx="5157787" cy="486893"/>
          </a:xfrm>
        </p:spPr>
        <p:txBody>
          <a:bodyPr/>
          <a:lstStyle/>
          <a:p>
            <a:r>
              <a:rPr lang="es-419">
                <a:latin typeface="Arial"/>
                <a:cs typeface="Arial"/>
              </a:rPr>
              <a:t>Su tarea</a:t>
            </a:r>
          </a:p>
        </p:txBody>
      </p:sp>
      <p:sp>
        <p:nvSpPr>
          <p:cNvPr id="4" name="Content Placeholder 3">
            <a:extLst>
              <a:ext uri="{FF2B5EF4-FFF2-40B4-BE49-F238E27FC236}">
                <a16:creationId xmlns:a16="http://schemas.microsoft.com/office/drawing/2014/main" id="{B9656F13-233E-CBFB-7449-1BD8A9494382}"/>
              </a:ext>
            </a:extLst>
          </p:cNvPr>
          <p:cNvSpPr>
            <a:spLocks noGrp="1"/>
          </p:cNvSpPr>
          <p:nvPr>
            <p:ph sz="half" idx="2"/>
          </p:nvPr>
        </p:nvSpPr>
        <p:spPr>
          <a:xfrm>
            <a:off x="265652" y="1638737"/>
            <a:ext cx="7139401" cy="4890424"/>
          </a:xfrm>
        </p:spPr>
        <p:txBody>
          <a:bodyPr vert="horz" lIns="91440" tIns="45720" rIns="91440" bIns="45720" rtlCol="0" anchor="t">
            <a:noAutofit/>
          </a:bodyPr>
          <a:lstStyle/>
          <a:p>
            <a:pPr marL="514350" indent="-514350">
              <a:buFont typeface="+mj-lt"/>
              <a:buAutoNum type="arabicPeriod"/>
            </a:pPr>
            <a:r>
              <a:rPr lang="es-419" sz="2000">
                <a:latin typeface="Arial"/>
                <a:cs typeface="Arial"/>
              </a:rPr>
              <a:t>En grupos pequeños, identifiquen las políticas existentes, los POE, las directrices, los marcos u otros documentos en el país o jurisdicción pertinentes al </a:t>
            </a:r>
            <a:br>
              <a:rPr lang="es-419" sz="2000">
                <a:latin typeface="Arial"/>
                <a:cs typeface="Arial"/>
              </a:rPr>
            </a:br>
            <a:r>
              <a:rPr lang="es-419" sz="2000">
                <a:latin typeface="Arial"/>
                <a:cs typeface="Arial"/>
              </a:rPr>
              <a:t>7-1-7 (20 min).</a:t>
            </a:r>
          </a:p>
          <a:p>
            <a:pPr marL="457200" indent="-457200">
              <a:buFont typeface="+mj-lt"/>
              <a:buAutoNum type="arabicPeriod"/>
            </a:pPr>
            <a:r>
              <a:rPr lang="es-419" sz="2000">
                <a:latin typeface="Arial"/>
                <a:cs typeface="Arial"/>
              </a:rPr>
              <a:t>En el plenario, tendremos breves revisiones para elaborar una lista agregada, ordenada por prioridad.</a:t>
            </a:r>
          </a:p>
          <a:p>
            <a:pPr marL="457200" indent="-457200">
              <a:buFont typeface="+mj-lt"/>
              <a:buAutoNum type="arabicPeriod"/>
            </a:pPr>
            <a:r>
              <a:rPr lang="es-419" sz="2000">
                <a:latin typeface="Arial"/>
                <a:cs typeface="Arial"/>
              </a:rPr>
              <a:t>Nos dividiremos en nuevos grupos, con una política/POE/directrices/etc. por grupo.</a:t>
            </a:r>
          </a:p>
          <a:p>
            <a:pPr marL="457200" indent="-457200">
              <a:buFont typeface="+mj-lt"/>
              <a:buAutoNum type="arabicPeriod"/>
            </a:pPr>
            <a:r>
              <a:rPr lang="es-419" sz="2000">
                <a:latin typeface="Arial"/>
                <a:cs typeface="Arial"/>
              </a:rPr>
              <a:t>Cada grupo desarrollará recomendaciones sobre la mejor manera de integrar 7-1-7 en el documento seleccionado.</a:t>
            </a:r>
          </a:p>
          <a:p>
            <a:pPr lvl="1"/>
            <a:r>
              <a:rPr lang="es-419" sz="1800">
                <a:latin typeface="Arial"/>
                <a:cs typeface="Arial"/>
              </a:rPr>
              <a:t>Esto puede implicar hacer un plan de cómo/dónde 7-1-7 encaja mejor en el documento; qué partes interesadas deben participar para realizar o recomendar dichos </a:t>
            </a:r>
            <a:br>
              <a:rPr lang="es-419" sz="1800">
                <a:latin typeface="Arial"/>
                <a:cs typeface="Arial"/>
              </a:rPr>
            </a:br>
            <a:r>
              <a:rPr lang="es-419" sz="1800">
                <a:latin typeface="Arial"/>
                <a:cs typeface="Arial"/>
              </a:rPr>
              <a:t>cambios; un calendario; etc.  </a:t>
            </a:r>
          </a:p>
          <a:p>
            <a:pPr marL="457200" indent="-457200">
              <a:buFont typeface="+mj-lt"/>
              <a:buAutoNum type="arabicPeriod"/>
            </a:pPr>
            <a:r>
              <a:rPr lang="es-419" sz="2000">
                <a:latin typeface="Arial"/>
                <a:cs typeface="Arial"/>
              </a:rPr>
              <a:t>Designen a un representante para hacer el informe.</a:t>
            </a:r>
          </a:p>
          <a:p>
            <a:pPr marL="457200" indent="-457200">
              <a:buFont typeface="+mj-lt"/>
              <a:buAutoNum type="arabicPeriod"/>
            </a:pPr>
            <a:endParaRPr lang="en-US" sz="900">
              <a:latin typeface="Arial"/>
              <a:cs typeface="Arial"/>
            </a:endParaRPr>
          </a:p>
          <a:p>
            <a:pPr marL="457200" lvl="1" indent="0">
              <a:buNone/>
            </a:pPr>
            <a:endParaRPr lang="en-US">
              <a:cs typeface="Arial"/>
            </a:endParaRPr>
          </a:p>
          <a:p>
            <a:pPr marL="342900" indent="-342900"/>
            <a:endParaRPr lang="en-US" sz="2400">
              <a:cs typeface="Arial"/>
            </a:endParaRPr>
          </a:p>
          <a:p>
            <a:pPr marL="342900" indent="-342900"/>
            <a:endParaRPr lang="en-US" sz="2400">
              <a:cs typeface="Arial"/>
            </a:endParaRPr>
          </a:p>
        </p:txBody>
      </p:sp>
      <p:sp>
        <p:nvSpPr>
          <p:cNvPr id="43" name="Title 1">
            <a:extLst>
              <a:ext uri="{FF2B5EF4-FFF2-40B4-BE49-F238E27FC236}">
                <a16:creationId xmlns:a16="http://schemas.microsoft.com/office/drawing/2014/main" id="{7D2039B5-BD96-E432-CBFE-7D633A71B631}"/>
              </a:ext>
            </a:extLst>
          </p:cNvPr>
          <p:cNvSpPr txBox="1">
            <a:spLocks/>
          </p:cNvSpPr>
          <p:nvPr/>
        </p:nvSpPr>
        <p:spPr>
          <a:xfrm>
            <a:off x="379825" y="328839"/>
            <a:ext cx="9415104" cy="132015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419">
                <a:latin typeface="Arial"/>
                <a:ea typeface="Arial"/>
                <a:cs typeface="Arial"/>
              </a:rPr>
              <a:t>P</a:t>
            </a:r>
            <a:r>
              <a:rPr kumimoji="0" lang="es-419" sz="3200" b="1" i="0" u="none" strike="noStrike" cap="none" normalizeH="0" baseline="0" noProof="0">
                <a:ln>
                  <a:noFill/>
                </a:ln>
                <a:solidFill>
                  <a:srgbClr val="3BB042"/>
                </a:solidFill>
                <a:effectLst/>
                <a:uLnTx/>
                <a:uFillTx/>
                <a:latin typeface="Arial"/>
                <a:ea typeface="Arial"/>
                <a:cs typeface="Arial"/>
              </a:rPr>
              <a:t>lanificación para la adopción y el uso de 7-1-7</a:t>
            </a:r>
          </a:p>
        </p:txBody>
      </p:sp>
      <p:sp>
        <p:nvSpPr>
          <p:cNvPr id="11" name="Rectangle 10">
            <a:extLst>
              <a:ext uri="{FF2B5EF4-FFF2-40B4-BE49-F238E27FC236}">
                <a16:creationId xmlns:a16="http://schemas.microsoft.com/office/drawing/2014/main" id="{6CA0B979-5BE2-118A-5521-099F60DBFBEB}"/>
              </a:ext>
            </a:extLst>
          </p:cNvPr>
          <p:cNvSpPr/>
          <p:nvPr/>
        </p:nvSpPr>
        <p:spPr>
          <a:xfrm>
            <a:off x="7570473" y="1648998"/>
            <a:ext cx="4346588" cy="3908718"/>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2">
            <a:extLst>
              <a:ext uri="{FF2B5EF4-FFF2-40B4-BE49-F238E27FC236}">
                <a16:creationId xmlns:a16="http://schemas.microsoft.com/office/drawing/2014/main" id="{0A61BD2E-41A3-424D-B29B-34DC4C38B21E}"/>
              </a:ext>
            </a:extLst>
          </p:cNvPr>
          <p:cNvSpPr txBox="1">
            <a:spLocks/>
          </p:cNvSpPr>
          <p:nvPr/>
        </p:nvSpPr>
        <p:spPr>
          <a:xfrm>
            <a:off x="7666864" y="1562021"/>
            <a:ext cx="4244468" cy="645243"/>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419" sz="2200">
                <a:latin typeface="Arial"/>
                <a:cs typeface="Arial"/>
              </a:rPr>
              <a:t>Tiempo</a:t>
            </a:r>
          </a:p>
        </p:txBody>
      </p:sp>
      <p:sp>
        <p:nvSpPr>
          <p:cNvPr id="15" name="Content Placeholder 3">
            <a:extLst>
              <a:ext uri="{FF2B5EF4-FFF2-40B4-BE49-F238E27FC236}">
                <a16:creationId xmlns:a16="http://schemas.microsoft.com/office/drawing/2014/main" id="{EEFD7D03-CCE9-E5C4-54DA-3E20F817B769}"/>
              </a:ext>
            </a:extLst>
          </p:cNvPr>
          <p:cNvSpPr txBox="1">
            <a:spLocks/>
          </p:cNvSpPr>
          <p:nvPr/>
        </p:nvSpPr>
        <p:spPr>
          <a:xfrm>
            <a:off x="7827215" y="2259995"/>
            <a:ext cx="3924426" cy="368073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419" sz="1800">
                <a:latin typeface="Arial"/>
                <a:cs typeface="Arial"/>
              </a:rPr>
              <a:t>20 minutos para identificar políticas pertinentes/SOP/directrices/etc.</a:t>
            </a:r>
          </a:p>
          <a:p>
            <a:r>
              <a:rPr lang="es-419" sz="1800">
                <a:latin typeface="Arial"/>
                <a:cs typeface="Arial"/>
              </a:rPr>
              <a:t>10 minutos para consolidar la lista</a:t>
            </a:r>
          </a:p>
          <a:p>
            <a:r>
              <a:rPr lang="es-419" sz="1800">
                <a:latin typeface="Arial"/>
                <a:cs typeface="Arial"/>
              </a:rPr>
              <a:t>15 minutos de descanso</a:t>
            </a:r>
          </a:p>
          <a:p>
            <a:r>
              <a:rPr lang="es-419" sz="1800">
                <a:latin typeface="Arial"/>
                <a:cs typeface="Arial"/>
              </a:rPr>
              <a:t>45 minutos para desarrollar el plan/recomendaciones para integrar 7-1-7 a las políticas seleccionadas/directrices SOP/etc.</a:t>
            </a:r>
          </a:p>
          <a:p>
            <a:pPr lvl="1"/>
            <a:endParaRPr lang="en-US" sz="1800">
              <a:cs typeface="Arial"/>
            </a:endParaRPr>
          </a:p>
        </p:txBody>
      </p:sp>
    </p:spTree>
    <p:extLst>
      <p:ext uri="{BB962C8B-B14F-4D97-AF65-F5344CB8AC3E}">
        <p14:creationId xmlns:p14="http://schemas.microsoft.com/office/powerpoint/2010/main" val="81879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8E73610-D185-3E74-3D6C-1F8357BA2E34}"/>
              </a:ext>
            </a:extLst>
          </p:cNvPr>
          <p:cNvSpPr>
            <a:spLocks noGrp="1"/>
          </p:cNvSpPr>
          <p:nvPr>
            <p:ph idx="1"/>
          </p:nvPr>
        </p:nvSpPr>
        <p:spPr>
          <a:xfrm>
            <a:off x="4755738" y="1796748"/>
            <a:ext cx="6693029" cy="1420643"/>
          </a:xfrm>
        </p:spPr>
        <p:txBody>
          <a:bodyPr vert="horz" lIns="91440" tIns="45720" rIns="91440" bIns="45720" rtlCol="0" anchor="t">
            <a:noAutofit/>
          </a:bodyPr>
          <a:lstStyle/>
          <a:p>
            <a:r>
              <a:rPr lang="es-419">
                <a:latin typeface="Arial"/>
                <a:cs typeface="Arial"/>
              </a:rPr>
              <a:t>Resuman brevemente los resultados de la actividad de planificación de sus grupos.</a:t>
            </a:r>
          </a:p>
          <a:p>
            <a:r>
              <a:rPr lang="es-419">
                <a:latin typeface="Arial"/>
                <a:cs typeface="Arial"/>
              </a:rPr>
              <a:t>Respondan 1 o 2 preguntas de la audiencia </a:t>
            </a:r>
            <a:br>
              <a:rPr lang="es-419">
                <a:latin typeface="Arial"/>
                <a:cs typeface="Arial"/>
              </a:rPr>
            </a:br>
            <a:r>
              <a:rPr lang="es-419">
                <a:latin typeface="Arial"/>
                <a:cs typeface="Arial"/>
              </a:rPr>
              <a:t>(si hay tiempo).</a:t>
            </a:r>
          </a:p>
          <a:p>
            <a:pPr marL="0" indent="0">
              <a:buNone/>
            </a:pPr>
            <a:endParaRPr lang="en-US">
              <a:latin typeface="Arial"/>
              <a:cs typeface="Arial"/>
            </a:endParaRPr>
          </a:p>
          <a:p>
            <a:endParaRPr lang="en-US">
              <a:latin typeface="Arial"/>
              <a:cs typeface="Arial"/>
            </a:endParaRPr>
          </a:p>
          <a:p>
            <a:endParaRPr lang="en-US">
              <a:latin typeface="Arial"/>
              <a:cs typeface="Arial"/>
            </a:endParaRPr>
          </a:p>
        </p:txBody>
      </p:sp>
      <p:sp>
        <p:nvSpPr>
          <p:cNvPr id="5" name="Text Placeholder 4">
            <a:extLst>
              <a:ext uri="{FF2B5EF4-FFF2-40B4-BE49-F238E27FC236}">
                <a16:creationId xmlns:a16="http://schemas.microsoft.com/office/drawing/2014/main" id="{3B83F37D-E334-6F38-65E5-1285A2CEF267}"/>
              </a:ext>
            </a:extLst>
          </p:cNvPr>
          <p:cNvSpPr>
            <a:spLocks noGrp="1"/>
          </p:cNvSpPr>
          <p:nvPr>
            <p:ph type="body" sz="half" idx="10"/>
          </p:nvPr>
        </p:nvSpPr>
        <p:spPr>
          <a:xfrm>
            <a:off x="4755738" y="1260256"/>
            <a:ext cx="6693029" cy="400639"/>
          </a:xfrm>
        </p:spPr>
        <p:txBody>
          <a:bodyPr vert="horz" lIns="91440" tIns="45720" rIns="91440" bIns="45720" rtlCol="0" anchor="t">
            <a:noAutofit/>
          </a:bodyPr>
          <a:lstStyle/>
          <a:p>
            <a:r>
              <a:rPr lang="es-419" sz="2200">
                <a:latin typeface="Arial"/>
                <a:cs typeface="Arial"/>
              </a:rPr>
              <a:t>Informe de cada grupo</a:t>
            </a:r>
          </a:p>
        </p:txBody>
      </p:sp>
      <p:sp>
        <p:nvSpPr>
          <p:cNvPr id="10" name="Title 1">
            <a:extLst>
              <a:ext uri="{FF2B5EF4-FFF2-40B4-BE49-F238E27FC236}">
                <a16:creationId xmlns:a16="http://schemas.microsoft.com/office/drawing/2014/main" id="{37E63E3C-6C59-8EE0-C049-15CB7B45A24B}"/>
              </a:ext>
            </a:extLst>
          </p:cNvPr>
          <p:cNvSpPr>
            <a:spLocks noGrp="1"/>
          </p:cNvSpPr>
          <p:nvPr>
            <p:ph type="title"/>
          </p:nvPr>
        </p:nvSpPr>
        <p:spPr>
          <a:xfrm>
            <a:off x="479272" y="2515161"/>
            <a:ext cx="3663355" cy="2363625"/>
          </a:xfrm>
        </p:spPr>
        <p:txBody>
          <a:bodyPr/>
          <a:lstStyle/>
          <a:p>
            <a:pPr algn="ctr"/>
            <a:r>
              <a:rPr lang="es-419">
                <a:latin typeface="Arial"/>
                <a:cs typeface="Arial"/>
              </a:rPr>
              <a:t>Reporte + debate</a:t>
            </a:r>
          </a:p>
        </p:txBody>
      </p:sp>
      <p:pic>
        <p:nvPicPr>
          <p:cNvPr id="12" name="Picture 11" descr="A light bulb in a circle&#10;&#10;AI-generated content may be incorrect.">
            <a:extLst>
              <a:ext uri="{FF2B5EF4-FFF2-40B4-BE49-F238E27FC236}">
                <a16:creationId xmlns:a16="http://schemas.microsoft.com/office/drawing/2014/main" id="{F705DAE8-8F0D-9F59-A112-795DF7977D58}"/>
              </a:ext>
            </a:extLst>
          </p:cNvPr>
          <p:cNvPicPr>
            <a:picLocks noChangeAspect="1"/>
          </p:cNvPicPr>
          <p:nvPr/>
        </p:nvPicPr>
        <p:blipFill>
          <a:blip r:embed="rId3"/>
          <a:stretch>
            <a:fillRect/>
          </a:stretch>
        </p:blipFill>
        <p:spPr>
          <a:xfrm>
            <a:off x="1724133" y="2414937"/>
            <a:ext cx="977362" cy="977685"/>
          </a:xfrm>
          <a:prstGeom prst="rect">
            <a:avLst/>
          </a:prstGeom>
        </p:spPr>
      </p:pic>
      <p:sp>
        <p:nvSpPr>
          <p:cNvPr id="6" name="Text Placeholder 4">
            <a:extLst>
              <a:ext uri="{FF2B5EF4-FFF2-40B4-BE49-F238E27FC236}">
                <a16:creationId xmlns:a16="http://schemas.microsoft.com/office/drawing/2014/main" id="{3A0EA536-ED16-445F-42E7-68848A220126}"/>
              </a:ext>
            </a:extLst>
          </p:cNvPr>
          <p:cNvSpPr txBox="1">
            <a:spLocks/>
          </p:cNvSpPr>
          <p:nvPr/>
        </p:nvSpPr>
        <p:spPr>
          <a:xfrm>
            <a:off x="4755738" y="3640610"/>
            <a:ext cx="6693029" cy="400639"/>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0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1400" b="0"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200" b="0"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000" b="0"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000" b="0"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s-419" sz="2200">
                <a:latin typeface="Arial"/>
                <a:cs typeface="Arial"/>
              </a:rPr>
              <a:t>Debate</a:t>
            </a:r>
          </a:p>
        </p:txBody>
      </p:sp>
      <p:sp>
        <p:nvSpPr>
          <p:cNvPr id="7" name="Content Placeholder 3">
            <a:extLst>
              <a:ext uri="{FF2B5EF4-FFF2-40B4-BE49-F238E27FC236}">
                <a16:creationId xmlns:a16="http://schemas.microsoft.com/office/drawing/2014/main" id="{6F801133-0F22-B326-30A1-D8E06CED9445}"/>
              </a:ext>
            </a:extLst>
          </p:cNvPr>
          <p:cNvSpPr txBox="1">
            <a:spLocks/>
          </p:cNvSpPr>
          <p:nvPr/>
        </p:nvSpPr>
        <p:spPr>
          <a:xfrm>
            <a:off x="4755737" y="4187997"/>
            <a:ext cx="6693029" cy="142064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r>
              <a:rPr lang="es-419">
                <a:latin typeface="Arial"/>
                <a:cs typeface="Arial"/>
              </a:rPr>
              <a:t>Breve debate plenario después de la presentación de informes para discutir los resultados generales/preguntas/próximos pasos </a:t>
            </a:r>
          </a:p>
          <a:p>
            <a:pPr marL="0" indent="0">
              <a:buFont typeface="Arial" panose="020B0604020202020204" pitchFamily="34" charset="0"/>
              <a:buNone/>
            </a:pPr>
            <a:endParaRPr lang="en-US">
              <a:latin typeface="Arial"/>
              <a:cs typeface="Arial"/>
            </a:endParaRPr>
          </a:p>
          <a:p>
            <a:endParaRPr lang="en-US">
              <a:latin typeface="Arial"/>
              <a:cs typeface="Arial"/>
            </a:endParaRPr>
          </a:p>
          <a:p>
            <a:endParaRPr lang="en-US">
              <a:latin typeface="Arial"/>
              <a:cs typeface="Arial"/>
            </a:endParaRPr>
          </a:p>
        </p:txBody>
      </p:sp>
    </p:spTree>
    <p:extLst>
      <p:ext uri="{BB962C8B-B14F-4D97-AF65-F5344CB8AC3E}">
        <p14:creationId xmlns:p14="http://schemas.microsoft.com/office/powerpoint/2010/main" val="38982159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983394-FDBD-2DB4-4686-3809CCDF8B86}"/>
              </a:ext>
            </a:extLst>
          </p:cNvPr>
          <p:cNvSpPr>
            <a:spLocks noGrp="1"/>
          </p:cNvSpPr>
          <p:nvPr>
            <p:ph type="title"/>
          </p:nvPr>
        </p:nvSpPr>
        <p:spPr>
          <a:xfrm>
            <a:off x="618743" y="1953306"/>
            <a:ext cx="3467083" cy="2282808"/>
          </a:xfrm>
        </p:spPr>
        <p:txBody>
          <a:bodyPr anchor="b">
            <a:normAutofit/>
          </a:bodyPr>
          <a:lstStyle/>
          <a:p>
            <a:r>
              <a:rPr lang="es-419" sz="3600">
                <a:latin typeface="Arial"/>
                <a:cs typeface="Arial"/>
              </a:rPr>
              <a:t>Almuerzo </a:t>
            </a:r>
            <a:br>
              <a:rPr lang="es-419" sz="3600"/>
            </a:br>
            <a:endParaRPr lang="es-419" sz="3600"/>
          </a:p>
        </p:txBody>
      </p:sp>
      <p:sp>
        <p:nvSpPr>
          <p:cNvPr id="4" name="Content Placeholder 3">
            <a:extLst>
              <a:ext uri="{FF2B5EF4-FFF2-40B4-BE49-F238E27FC236}">
                <a16:creationId xmlns:a16="http://schemas.microsoft.com/office/drawing/2014/main" id="{9F5FB49C-C19C-6906-5FFE-481BE1806653}"/>
              </a:ext>
            </a:extLst>
          </p:cNvPr>
          <p:cNvSpPr>
            <a:spLocks noGrp="1"/>
          </p:cNvSpPr>
          <p:nvPr>
            <p:ph idx="1"/>
          </p:nvPr>
        </p:nvSpPr>
        <p:spPr>
          <a:xfrm>
            <a:off x="4948934" y="769585"/>
            <a:ext cx="6502120" cy="5326145"/>
          </a:xfrm>
        </p:spPr>
        <p:txBody>
          <a:bodyPr vert="horz" lIns="91440" tIns="45720" rIns="91440" bIns="45720" rtlCol="0" anchor="t">
            <a:noAutofit/>
          </a:bodyPr>
          <a:lstStyle/>
          <a:p>
            <a:endParaRPr lang="en-US" sz="2400">
              <a:cs typeface="Arial" panose="020B0604020202020204" pitchFamily="34" charset="0"/>
            </a:endParaRPr>
          </a:p>
          <a:p>
            <a:pPr marL="0" indent="0">
              <a:buNone/>
            </a:pPr>
            <a:endParaRPr lang="en-US" sz="3200" b="1">
              <a:solidFill>
                <a:schemeClr val="tx2"/>
              </a:solidFill>
              <a:latin typeface="Arial"/>
              <a:cs typeface="Arial"/>
            </a:endParaRPr>
          </a:p>
          <a:p>
            <a:endParaRPr lang="en-US" sz="2400">
              <a:latin typeface="Arial"/>
              <a:cs typeface="Arial"/>
            </a:endParaRPr>
          </a:p>
          <a:p>
            <a:pPr marL="0" indent="0">
              <a:buNone/>
            </a:pPr>
            <a:endParaRPr lang="en-US" sz="2400">
              <a:solidFill>
                <a:schemeClr val="accent1"/>
              </a:solidFill>
              <a:latin typeface="Arial"/>
              <a:cs typeface="Arial"/>
            </a:endParaRPr>
          </a:p>
          <a:p>
            <a:pPr marL="0" indent="0">
              <a:buNone/>
            </a:pPr>
            <a:endParaRPr lang="en-US" sz="2400">
              <a:solidFill>
                <a:schemeClr val="accent1"/>
              </a:solidFill>
            </a:endParaRPr>
          </a:p>
        </p:txBody>
      </p:sp>
      <p:sp>
        <p:nvSpPr>
          <p:cNvPr id="5" name="Content Placeholder 3">
            <a:extLst>
              <a:ext uri="{FF2B5EF4-FFF2-40B4-BE49-F238E27FC236}">
                <a16:creationId xmlns:a16="http://schemas.microsoft.com/office/drawing/2014/main" id="{90D10B52-2608-DDC2-3D5F-7C08FF28F87F}"/>
              </a:ext>
            </a:extLst>
          </p:cNvPr>
          <p:cNvSpPr txBox="1">
            <a:spLocks/>
          </p:cNvSpPr>
          <p:nvPr/>
        </p:nvSpPr>
        <p:spPr>
          <a:xfrm>
            <a:off x="4953210" y="1957698"/>
            <a:ext cx="6710254" cy="358791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s-419" sz="2800" b="1">
                <a:solidFill>
                  <a:schemeClr val="tx2"/>
                </a:solidFill>
                <a:latin typeface="Arial"/>
                <a:cs typeface="Arial"/>
              </a:rPr>
              <a:t>¿Tienen preguntas? Añádanlas a nuestra lista de preguntas pendientes</a:t>
            </a:r>
          </a:p>
          <a:p>
            <a:pPr marL="0" indent="0">
              <a:lnSpc>
                <a:spcPct val="100000"/>
              </a:lnSpc>
              <a:buFont typeface="Arial" panose="020B0604020202020204" pitchFamily="34" charset="0"/>
              <a:buNone/>
            </a:pPr>
            <a:endParaRPr lang="en-US" sz="2400">
              <a:latin typeface="Arial"/>
              <a:cs typeface="Arial"/>
            </a:endParaRPr>
          </a:p>
          <a:p>
            <a:pPr marL="0" indent="0">
              <a:lnSpc>
                <a:spcPct val="100000"/>
              </a:lnSpc>
              <a:buFont typeface="Arial" panose="020B0604020202020204" pitchFamily="34" charset="0"/>
              <a:buNone/>
            </a:pPr>
            <a:r>
              <a:rPr lang="es-419" sz="2800">
                <a:solidFill>
                  <a:schemeClr val="tx1"/>
                </a:solidFill>
                <a:latin typeface="Arial"/>
                <a:cs typeface="Arial"/>
              </a:rPr>
              <a:t>Responderemos preguntas desde esta lista durante toda jornada</a:t>
            </a:r>
          </a:p>
          <a:p>
            <a:pPr>
              <a:lnSpc>
                <a:spcPct val="100000"/>
              </a:lnSpc>
            </a:pPr>
            <a:endParaRPr lang="en-US" sz="2000">
              <a:solidFill>
                <a:schemeClr val="tx1"/>
              </a:solidFill>
              <a:cs typeface="Arial"/>
            </a:endParaRPr>
          </a:p>
          <a:p>
            <a:pPr>
              <a:lnSpc>
                <a:spcPct val="100000"/>
              </a:lnSpc>
            </a:pPr>
            <a:endParaRPr lang="en-US" sz="2000">
              <a:solidFill>
                <a:schemeClr val="tx1"/>
              </a:solidFill>
              <a:cs typeface="Arial"/>
            </a:endParaRPr>
          </a:p>
        </p:txBody>
      </p:sp>
      <p:sp>
        <p:nvSpPr>
          <p:cNvPr id="8" name="TextBox 7">
            <a:extLst>
              <a:ext uri="{FF2B5EF4-FFF2-40B4-BE49-F238E27FC236}">
                <a16:creationId xmlns:a16="http://schemas.microsoft.com/office/drawing/2014/main" id="{E85F4FC5-87AB-124A-ACFB-0102C9F45C2F}"/>
              </a:ext>
            </a:extLst>
          </p:cNvPr>
          <p:cNvSpPr txBox="1"/>
          <p:nvPr/>
        </p:nvSpPr>
        <p:spPr>
          <a:xfrm>
            <a:off x="4959585" y="4818474"/>
            <a:ext cx="684979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419" sz="2800">
                <a:solidFill>
                  <a:srgbClr val="394D56"/>
                </a:solidFill>
                <a:latin typeface="Arial"/>
                <a:cs typeface="Arial"/>
              </a:rPr>
              <a:t>Retomaremos puntualmente a las 13:00</a:t>
            </a:r>
          </a:p>
        </p:txBody>
      </p:sp>
    </p:spTree>
    <p:extLst>
      <p:ext uri="{BB962C8B-B14F-4D97-AF65-F5344CB8AC3E}">
        <p14:creationId xmlns:p14="http://schemas.microsoft.com/office/powerpoint/2010/main" val="2948868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F21AF-4ED7-8267-9B1C-E26D5B687E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332EB5-E90F-64B5-A7D3-D58DA427F85D}"/>
              </a:ext>
            </a:extLst>
          </p:cNvPr>
          <p:cNvSpPr>
            <a:spLocks noGrp="1"/>
          </p:cNvSpPr>
          <p:nvPr>
            <p:ph type="title"/>
          </p:nvPr>
        </p:nvSpPr>
        <p:spPr>
          <a:xfrm>
            <a:off x="831850" y="1909720"/>
            <a:ext cx="10423052" cy="2148666"/>
          </a:xfrm>
        </p:spPr>
        <p:txBody>
          <a:bodyPr>
            <a:normAutofit/>
          </a:bodyPr>
          <a:lstStyle/>
          <a:p>
            <a:r>
              <a:rPr lang="es-419" sz="5000">
                <a:latin typeface="Arial"/>
                <a:cs typeface="Arial"/>
              </a:rPr>
              <a:t>Pausa activa</a:t>
            </a:r>
          </a:p>
        </p:txBody>
      </p:sp>
      <p:sp>
        <p:nvSpPr>
          <p:cNvPr id="5" name="Content Placeholder 4">
            <a:extLst>
              <a:ext uri="{FF2B5EF4-FFF2-40B4-BE49-F238E27FC236}">
                <a16:creationId xmlns:a16="http://schemas.microsoft.com/office/drawing/2014/main" id="{F68E5359-4E8F-0F86-A3A0-1CC4BAC5C14C}"/>
              </a:ext>
            </a:extLst>
          </p:cNvPr>
          <p:cNvSpPr>
            <a:spLocks noGrp="1"/>
          </p:cNvSpPr>
          <p:nvPr>
            <p:ph type="body" idx="1"/>
          </p:nvPr>
        </p:nvSpPr>
        <p:spPr>
          <a:xfrm>
            <a:off x="831850" y="4076814"/>
            <a:ext cx="8984789" cy="940249"/>
          </a:xfrm>
        </p:spPr>
        <p:txBody>
          <a:bodyPr vert="horz" lIns="91440" tIns="45720" rIns="91440" bIns="45720" rtlCol="0" anchor="t">
            <a:noAutofit/>
          </a:bodyPr>
          <a:lstStyle/>
          <a:p>
            <a:pPr algn="l" rtl="0" fontAlgn="base">
              <a:lnSpc>
                <a:spcPct val="100000"/>
              </a:lnSpc>
              <a:spcBef>
                <a:spcPts val="0"/>
              </a:spcBef>
              <a:buNone/>
            </a:pPr>
            <a:r>
              <a:rPr lang="es-419" sz="2200" b="1" i="0" u="none" strike="noStrike">
                <a:solidFill>
                  <a:srgbClr val="618393"/>
                </a:solidFill>
                <a:effectLst/>
                <a:latin typeface="Arial"/>
                <a:cs typeface="Arial"/>
              </a:rPr>
              <a:t>Escriban el nombre de una película o programa de televisión que les guste en un rotafolio cercano o en una nota adhesiva que puedan agregar al rotafolio</a:t>
            </a:r>
          </a:p>
          <a:p>
            <a:pPr algn="l" rtl="0" fontAlgn="base">
              <a:lnSpc>
                <a:spcPts val="1350"/>
              </a:lnSpc>
              <a:buNone/>
            </a:pPr>
            <a:r>
              <a:rPr lang="es-419" sz="1800" b="0" i="0">
                <a:solidFill>
                  <a:srgbClr val="384D56"/>
                </a:solidFill>
                <a:effectLst/>
                <a:latin typeface="Arial"/>
                <a:cs typeface="Arial"/>
              </a:rPr>
              <a:t>​</a:t>
            </a:r>
          </a:p>
          <a:p>
            <a:endParaRPr lang="en-US">
              <a:cs typeface="Arial"/>
            </a:endParaRPr>
          </a:p>
        </p:txBody>
      </p:sp>
    </p:spTree>
    <p:extLst>
      <p:ext uri="{BB962C8B-B14F-4D97-AF65-F5344CB8AC3E}">
        <p14:creationId xmlns:p14="http://schemas.microsoft.com/office/powerpoint/2010/main" val="2798098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2580E-1AED-BF7E-D2DB-9BDB46F9A4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56BD3F-A662-C6CF-98D1-E4B76C38091B}"/>
              </a:ext>
            </a:extLst>
          </p:cNvPr>
          <p:cNvSpPr>
            <a:spLocks noGrp="1"/>
          </p:cNvSpPr>
          <p:nvPr>
            <p:ph type="title"/>
          </p:nvPr>
        </p:nvSpPr>
        <p:spPr>
          <a:xfrm>
            <a:off x="831849" y="1909720"/>
            <a:ext cx="11609827" cy="2148666"/>
          </a:xfrm>
        </p:spPr>
        <p:txBody>
          <a:bodyPr>
            <a:normAutofit/>
          </a:bodyPr>
          <a:lstStyle/>
          <a:p>
            <a:r>
              <a:rPr lang="es-419" sz="4800">
                <a:latin typeface="Arial"/>
                <a:cs typeface="Arial"/>
              </a:rPr>
              <a:t>Revisión de preguntas pendientes </a:t>
            </a:r>
          </a:p>
        </p:txBody>
      </p:sp>
      <p:sp>
        <p:nvSpPr>
          <p:cNvPr id="4" name="Text Placeholder 3">
            <a:extLst>
              <a:ext uri="{FF2B5EF4-FFF2-40B4-BE49-F238E27FC236}">
                <a16:creationId xmlns:a16="http://schemas.microsoft.com/office/drawing/2014/main" id="{142AA77E-4BB0-B5D6-9ADC-7ECA12775DDB}"/>
              </a:ext>
            </a:extLst>
          </p:cNvPr>
          <p:cNvSpPr>
            <a:spLocks noGrp="1"/>
          </p:cNvSpPr>
          <p:nvPr>
            <p:ph type="body" idx="1"/>
          </p:nvPr>
        </p:nvSpPr>
        <p:spPr>
          <a:xfrm>
            <a:off x="831850" y="4057153"/>
            <a:ext cx="9703980" cy="931688"/>
          </a:xfrm>
        </p:spPr>
        <p:txBody>
          <a:bodyPr vert="horz" lIns="91440" tIns="45720" rIns="91440" bIns="45720" rtlCol="0" anchor="t">
            <a:noAutofit/>
          </a:bodyPr>
          <a:lstStyle/>
          <a:p>
            <a:r>
              <a:rPr lang="es-419">
                <a:latin typeface="Arial"/>
                <a:cs typeface="Arial"/>
              </a:rPr>
              <a:t>Respondamos algunas preguntas</a:t>
            </a:r>
          </a:p>
        </p:txBody>
      </p:sp>
    </p:spTree>
    <p:extLst>
      <p:ext uri="{BB962C8B-B14F-4D97-AF65-F5344CB8AC3E}">
        <p14:creationId xmlns:p14="http://schemas.microsoft.com/office/powerpoint/2010/main" val="37684078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FCB29A9-8F84-23F8-F74A-3915DFB6DB5A}"/>
              </a:ext>
            </a:extLst>
          </p:cNvPr>
          <p:cNvSpPr>
            <a:spLocks noGrp="1"/>
          </p:cNvSpPr>
          <p:nvPr>
            <p:ph type="body" sz="quarter" idx="13"/>
          </p:nvPr>
        </p:nvSpPr>
        <p:spPr>
          <a:xfrm>
            <a:off x="940405" y="3432347"/>
            <a:ext cx="9465887" cy="1902772"/>
          </a:xfrm>
        </p:spPr>
        <p:txBody>
          <a:bodyPr vert="horz" lIns="91440" tIns="45720" rIns="91440" bIns="45720" rtlCol="0" anchor="t">
            <a:normAutofit fontScale="85000" lnSpcReduction="10000"/>
          </a:bodyPr>
          <a:lstStyle/>
          <a:p>
            <a:pPr>
              <a:lnSpc>
                <a:spcPct val="110000"/>
              </a:lnSpc>
            </a:pPr>
            <a:r>
              <a:rPr lang="es-419" sz="4400">
                <a:latin typeface="Arial"/>
                <a:cs typeface="Arial"/>
              </a:rPr>
              <a:t>Capacitar a otros: </a:t>
            </a:r>
          </a:p>
          <a:p>
            <a:pPr>
              <a:lnSpc>
                <a:spcPct val="110000"/>
              </a:lnSpc>
            </a:pPr>
            <a:r>
              <a:rPr lang="es-419" sz="4400">
                <a:latin typeface="Arial"/>
                <a:cs typeface="Arial"/>
              </a:rPr>
              <a:t>prácticas modelo y desafíos comunes</a:t>
            </a:r>
          </a:p>
        </p:txBody>
      </p:sp>
    </p:spTree>
    <p:extLst>
      <p:ext uri="{BB962C8B-B14F-4D97-AF65-F5344CB8AC3E}">
        <p14:creationId xmlns:p14="http://schemas.microsoft.com/office/powerpoint/2010/main" val="25204597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31F88-5EAF-3F35-3584-68E09AACCAB6}"/>
              </a:ext>
            </a:extLst>
          </p:cNvPr>
          <p:cNvSpPr>
            <a:spLocks noGrp="1"/>
          </p:cNvSpPr>
          <p:nvPr>
            <p:ph type="title"/>
          </p:nvPr>
        </p:nvSpPr>
        <p:spPr/>
        <p:txBody>
          <a:bodyPr/>
          <a:lstStyle/>
          <a:p>
            <a:r>
              <a:rPr lang="es-419">
                <a:latin typeface="Arial"/>
                <a:cs typeface="Arial"/>
              </a:rPr>
              <a:t>Prácticas modelo</a:t>
            </a:r>
          </a:p>
        </p:txBody>
      </p:sp>
      <p:sp>
        <p:nvSpPr>
          <p:cNvPr id="3" name="Content Placeholder 2">
            <a:extLst>
              <a:ext uri="{FF2B5EF4-FFF2-40B4-BE49-F238E27FC236}">
                <a16:creationId xmlns:a16="http://schemas.microsoft.com/office/drawing/2014/main" id="{A8CA41A4-426F-A360-BB8A-C1D2DA57398C}"/>
              </a:ext>
            </a:extLst>
          </p:cNvPr>
          <p:cNvSpPr>
            <a:spLocks noGrp="1"/>
          </p:cNvSpPr>
          <p:nvPr>
            <p:ph idx="1"/>
          </p:nvPr>
        </p:nvSpPr>
        <p:spPr>
          <a:xfrm>
            <a:off x="1357243" y="1637886"/>
            <a:ext cx="10515600" cy="4351338"/>
          </a:xfrm>
        </p:spPr>
        <p:txBody>
          <a:bodyPr vert="horz" lIns="91440" tIns="45720" rIns="91440" bIns="45720" rtlCol="0" anchor="t">
            <a:noAutofit/>
          </a:bodyPr>
          <a:lstStyle/>
          <a:p>
            <a:r>
              <a:rPr lang="es-419" sz="3200">
                <a:latin typeface="Arial"/>
                <a:cs typeface="Arial"/>
              </a:rPr>
              <a:t>Capaciten activamente. </a:t>
            </a:r>
          </a:p>
          <a:p>
            <a:r>
              <a:rPr lang="es-419" sz="3200">
                <a:latin typeface="Arial"/>
                <a:cs typeface="Arial"/>
              </a:rPr>
              <a:t>Prepárense.</a:t>
            </a:r>
          </a:p>
          <a:p>
            <a:r>
              <a:rPr lang="es-419" sz="3200">
                <a:latin typeface="Arial"/>
                <a:cs typeface="Arial"/>
              </a:rPr>
              <a:t>Tengan en cuenta quiénes son los participantes.</a:t>
            </a:r>
          </a:p>
          <a:p>
            <a:r>
              <a:rPr lang="es-419" sz="3200">
                <a:latin typeface="Arial"/>
                <a:cs typeface="Arial"/>
              </a:rPr>
              <a:t>Sean humildes.</a:t>
            </a:r>
          </a:p>
          <a:p>
            <a:endParaRPr lang="en-US">
              <a:cs typeface="Arial"/>
            </a:endParaRPr>
          </a:p>
        </p:txBody>
      </p:sp>
    </p:spTree>
    <p:extLst>
      <p:ext uri="{BB962C8B-B14F-4D97-AF65-F5344CB8AC3E}">
        <p14:creationId xmlns:p14="http://schemas.microsoft.com/office/powerpoint/2010/main" val="574596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E8994-EFFA-13A2-0B3A-446DC8D8990B}"/>
              </a:ext>
            </a:extLst>
          </p:cNvPr>
          <p:cNvSpPr>
            <a:spLocks noGrp="1"/>
          </p:cNvSpPr>
          <p:nvPr>
            <p:ph type="title"/>
          </p:nvPr>
        </p:nvSpPr>
        <p:spPr/>
        <p:txBody>
          <a:bodyPr/>
          <a:lstStyle/>
          <a:p>
            <a:r>
              <a:rPr lang="es-419">
                <a:latin typeface="Arial"/>
                <a:cs typeface="Arial"/>
              </a:rPr>
              <a:t>Desafíos comunes</a:t>
            </a:r>
          </a:p>
        </p:txBody>
      </p:sp>
      <p:sp>
        <p:nvSpPr>
          <p:cNvPr id="3" name="Content Placeholder 2">
            <a:extLst>
              <a:ext uri="{FF2B5EF4-FFF2-40B4-BE49-F238E27FC236}">
                <a16:creationId xmlns:a16="http://schemas.microsoft.com/office/drawing/2014/main" id="{3A577D1D-259A-13E0-7915-23A71442B5E7}"/>
              </a:ext>
            </a:extLst>
          </p:cNvPr>
          <p:cNvSpPr>
            <a:spLocks noGrp="1"/>
          </p:cNvSpPr>
          <p:nvPr>
            <p:ph idx="1"/>
          </p:nvPr>
        </p:nvSpPr>
        <p:spPr>
          <a:xfrm>
            <a:off x="1456635" y="1715190"/>
            <a:ext cx="10515600" cy="4351338"/>
          </a:xfrm>
        </p:spPr>
        <p:txBody>
          <a:bodyPr vert="horz" lIns="91440" tIns="45720" rIns="91440" bIns="45720" rtlCol="0" anchor="t">
            <a:noAutofit/>
          </a:bodyPr>
          <a:lstStyle/>
          <a:p>
            <a:r>
              <a:rPr lang="es-419" sz="3200">
                <a:latin typeface="Arial"/>
                <a:cs typeface="Arial"/>
              </a:rPr>
              <a:t>Resistencia</a:t>
            </a:r>
          </a:p>
          <a:p>
            <a:r>
              <a:rPr lang="es-419" sz="3200">
                <a:latin typeface="Arial"/>
                <a:cs typeface="Arial"/>
              </a:rPr>
              <a:t>Insistencia</a:t>
            </a:r>
          </a:p>
          <a:p>
            <a:r>
              <a:rPr lang="es-419" sz="3200">
                <a:latin typeface="Arial"/>
                <a:cs typeface="Arial"/>
              </a:rPr>
              <a:t>Dinámica de poder y política</a:t>
            </a:r>
          </a:p>
          <a:p>
            <a:endParaRPr lang="en-US">
              <a:latin typeface="Arial"/>
              <a:cs typeface="Arial"/>
            </a:endParaRPr>
          </a:p>
          <a:p>
            <a:endParaRPr lang="en-US">
              <a:latin typeface="Arial"/>
              <a:cs typeface="Arial"/>
            </a:endParaRPr>
          </a:p>
          <a:p>
            <a:endParaRPr lang="en-US">
              <a:latin typeface="Arial"/>
              <a:cs typeface="Arial"/>
            </a:endParaRPr>
          </a:p>
        </p:txBody>
      </p:sp>
    </p:spTree>
    <p:extLst>
      <p:ext uri="{BB962C8B-B14F-4D97-AF65-F5344CB8AC3E}">
        <p14:creationId xmlns:p14="http://schemas.microsoft.com/office/powerpoint/2010/main" val="72900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EA5FD-F527-1821-559A-6B46543F74D2}"/>
              </a:ext>
            </a:extLst>
          </p:cNvPr>
          <p:cNvSpPr>
            <a:spLocks noGrp="1"/>
          </p:cNvSpPr>
          <p:nvPr>
            <p:ph type="title"/>
          </p:nvPr>
        </p:nvSpPr>
        <p:spPr>
          <a:xfrm>
            <a:off x="831850" y="2148635"/>
            <a:ext cx="9703980" cy="2148666"/>
          </a:xfrm>
        </p:spPr>
        <p:txBody>
          <a:bodyPr/>
          <a:lstStyle/>
          <a:p>
            <a:r>
              <a:rPr lang="es-419" sz="5000">
                <a:latin typeface="Arial"/>
                <a:cs typeface="Arial"/>
              </a:rPr>
              <a:t>Desafíos comunes</a:t>
            </a:r>
          </a:p>
        </p:txBody>
      </p:sp>
      <p:sp>
        <p:nvSpPr>
          <p:cNvPr id="3" name="Text Placeholder 2">
            <a:extLst>
              <a:ext uri="{FF2B5EF4-FFF2-40B4-BE49-F238E27FC236}">
                <a16:creationId xmlns:a16="http://schemas.microsoft.com/office/drawing/2014/main" id="{8289F2F4-C349-D126-9B7A-CB796E1281D2}"/>
              </a:ext>
            </a:extLst>
          </p:cNvPr>
          <p:cNvSpPr>
            <a:spLocks noGrp="1"/>
          </p:cNvSpPr>
          <p:nvPr>
            <p:ph type="body" idx="1"/>
          </p:nvPr>
        </p:nvSpPr>
        <p:spPr>
          <a:xfrm>
            <a:off x="831850" y="4375661"/>
            <a:ext cx="9703980" cy="931688"/>
          </a:xfrm>
        </p:spPr>
        <p:txBody>
          <a:bodyPr/>
          <a:lstStyle/>
          <a:p>
            <a:r>
              <a:rPr lang="es-419" sz="3000"/>
              <a:t>Actividad</a:t>
            </a:r>
          </a:p>
        </p:txBody>
      </p:sp>
      <p:pic>
        <p:nvPicPr>
          <p:cNvPr id="7" name="Picture 6" descr="A light bulb in a circle&#10;&#10;AI-generated content may be incorrect.">
            <a:extLst>
              <a:ext uri="{FF2B5EF4-FFF2-40B4-BE49-F238E27FC236}">
                <a16:creationId xmlns:a16="http://schemas.microsoft.com/office/drawing/2014/main" id="{88685D64-280F-F428-A18D-4781E04008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196" y="2390395"/>
            <a:ext cx="866086" cy="824950"/>
          </a:xfrm>
          <a:prstGeom prst="rect">
            <a:avLst/>
          </a:prstGeom>
        </p:spPr>
      </p:pic>
    </p:spTree>
    <p:extLst>
      <p:ext uri="{BB962C8B-B14F-4D97-AF65-F5344CB8AC3E}">
        <p14:creationId xmlns:p14="http://schemas.microsoft.com/office/powerpoint/2010/main" val="2178146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B79D3-E56C-DFC4-F9D7-EAB9EA5579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26255F-2831-26FA-59A4-424ADB2891E7}"/>
              </a:ext>
            </a:extLst>
          </p:cNvPr>
          <p:cNvSpPr>
            <a:spLocks noGrp="1"/>
          </p:cNvSpPr>
          <p:nvPr>
            <p:ph type="title"/>
          </p:nvPr>
        </p:nvSpPr>
        <p:spPr>
          <a:xfrm>
            <a:off x="831849" y="1909720"/>
            <a:ext cx="10228499" cy="2148666"/>
          </a:xfrm>
        </p:spPr>
        <p:txBody>
          <a:bodyPr>
            <a:normAutofit/>
          </a:bodyPr>
          <a:lstStyle/>
          <a:p>
            <a:r>
              <a:rPr lang="es-419" sz="5000">
                <a:latin typeface="Arial"/>
                <a:cs typeface="Arial"/>
              </a:rPr>
              <a:t>Actividad para romper el hielo</a:t>
            </a:r>
          </a:p>
        </p:txBody>
      </p:sp>
      <p:sp>
        <p:nvSpPr>
          <p:cNvPr id="5" name="Content Placeholder 4">
            <a:extLst>
              <a:ext uri="{FF2B5EF4-FFF2-40B4-BE49-F238E27FC236}">
                <a16:creationId xmlns:a16="http://schemas.microsoft.com/office/drawing/2014/main" id="{12A37943-E20B-1E50-1B26-ACCAB89F6B1F}"/>
              </a:ext>
            </a:extLst>
          </p:cNvPr>
          <p:cNvSpPr>
            <a:spLocks noGrp="1"/>
          </p:cNvSpPr>
          <p:nvPr>
            <p:ph type="body" idx="1"/>
          </p:nvPr>
        </p:nvSpPr>
        <p:spPr>
          <a:xfrm>
            <a:off x="831850" y="4069163"/>
            <a:ext cx="8115129" cy="947900"/>
          </a:xfrm>
        </p:spPr>
        <p:txBody>
          <a:bodyPr vert="horz" lIns="91440" tIns="45720" rIns="91440" bIns="45720" rtlCol="0" anchor="t">
            <a:noAutofit/>
          </a:bodyPr>
          <a:lstStyle/>
          <a:p>
            <a:r>
              <a:rPr lang="es-419"/>
              <a:t>Dos verdades y una mentira</a:t>
            </a:r>
          </a:p>
        </p:txBody>
      </p:sp>
    </p:spTree>
    <p:extLst>
      <p:ext uri="{BB962C8B-B14F-4D97-AF65-F5344CB8AC3E}">
        <p14:creationId xmlns:p14="http://schemas.microsoft.com/office/powerpoint/2010/main" val="21489894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38007EB-61F8-07CF-BAF0-763A55C99628}"/>
              </a:ext>
            </a:extLst>
          </p:cNvPr>
          <p:cNvSpPr/>
          <p:nvPr/>
        </p:nvSpPr>
        <p:spPr>
          <a:xfrm>
            <a:off x="6493564" y="1214783"/>
            <a:ext cx="5223565" cy="2363304"/>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AE8994-EFFA-13A2-0B3A-446DC8D8990B}"/>
              </a:ext>
            </a:extLst>
          </p:cNvPr>
          <p:cNvSpPr>
            <a:spLocks noGrp="1"/>
          </p:cNvSpPr>
          <p:nvPr>
            <p:ph type="title"/>
          </p:nvPr>
        </p:nvSpPr>
        <p:spPr/>
        <p:txBody>
          <a:bodyPr/>
          <a:lstStyle/>
          <a:p>
            <a:r>
              <a:rPr lang="es-419">
                <a:latin typeface="Arial"/>
                <a:cs typeface="Arial"/>
              </a:rPr>
              <a:t>Desafíos comunes</a:t>
            </a:r>
          </a:p>
        </p:txBody>
      </p:sp>
      <p:sp>
        <p:nvSpPr>
          <p:cNvPr id="6" name="Text Placeholder 5">
            <a:extLst>
              <a:ext uri="{FF2B5EF4-FFF2-40B4-BE49-F238E27FC236}">
                <a16:creationId xmlns:a16="http://schemas.microsoft.com/office/drawing/2014/main" id="{B5912D50-DC75-BD74-96E7-D650751501F6}"/>
              </a:ext>
            </a:extLst>
          </p:cNvPr>
          <p:cNvSpPr>
            <a:spLocks noGrp="1"/>
          </p:cNvSpPr>
          <p:nvPr>
            <p:ph type="body" idx="1"/>
          </p:nvPr>
        </p:nvSpPr>
        <p:spPr>
          <a:xfrm>
            <a:off x="839788" y="1049261"/>
            <a:ext cx="5157787" cy="823912"/>
          </a:xfrm>
        </p:spPr>
        <p:txBody>
          <a:bodyPr/>
          <a:lstStyle/>
          <a:p>
            <a:r>
              <a:rPr lang="es-419">
                <a:latin typeface="Arial"/>
                <a:cs typeface="Arial"/>
              </a:rPr>
              <a:t>Su tarea en grupo</a:t>
            </a:r>
          </a:p>
        </p:txBody>
      </p:sp>
      <p:sp>
        <p:nvSpPr>
          <p:cNvPr id="3" name="Content Placeholder 2">
            <a:extLst>
              <a:ext uri="{FF2B5EF4-FFF2-40B4-BE49-F238E27FC236}">
                <a16:creationId xmlns:a16="http://schemas.microsoft.com/office/drawing/2014/main" id="{3A577D1D-259A-13E0-7915-23A71442B5E7}"/>
              </a:ext>
            </a:extLst>
          </p:cNvPr>
          <p:cNvSpPr>
            <a:spLocks noGrp="1"/>
          </p:cNvSpPr>
          <p:nvPr>
            <p:ph sz="half" idx="2"/>
          </p:nvPr>
        </p:nvSpPr>
        <p:spPr>
          <a:xfrm>
            <a:off x="839788" y="2003270"/>
            <a:ext cx="5157787" cy="4402414"/>
          </a:xfrm>
        </p:spPr>
        <p:txBody>
          <a:bodyPr vert="horz" lIns="91440" tIns="45720" rIns="91440" bIns="45720" rtlCol="0" anchor="t">
            <a:noAutofit/>
          </a:bodyPr>
          <a:lstStyle/>
          <a:p>
            <a:pPr marL="0" indent="0">
              <a:buNone/>
            </a:pPr>
            <a:r>
              <a:rPr lang="es-419" sz="2400">
                <a:latin typeface="Arial"/>
                <a:cs typeface="Arial"/>
              </a:rPr>
              <a:t>En sus grupos, hagan una lluvia de ideas sobre formas en las que abordarían estos desafíos comunes si surgen en una capacitación.</a:t>
            </a:r>
          </a:p>
          <a:p>
            <a:pPr marL="0" indent="0">
              <a:buNone/>
            </a:pPr>
            <a:endParaRPr lang="en-US" sz="1800">
              <a:latin typeface="Arial"/>
              <a:cs typeface="Arial"/>
            </a:endParaRPr>
          </a:p>
          <a:p>
            <a:r>
              <a:rPr lang="es-419" sz="2400">
                <a:latin typeface="Arial"/>
                <a:cs typeface="Arial"/>
              </a:rPr>
              <a:t>Escenario 1: Resistencia</a:t>
            </a:r>
          </a:p>
          <a:p>
            <a:r>
              <a:rPr lang="es-419" sz="2400">
                <a:latin typeface="Arial"/>
                <a:cs typeface="Arial"/>
              </a:rPr>
              <a:t>Escenario 2: Insistencia</a:t>
            </a:r>
          </a:p>
          <a:p>
            <a:r>
              <a:rPr lang="es-419" sz="2400">
                <a:latin typeface="Arial"/>
                <a:cs typeface="Arial"/>
              </a:rPr>
              <a:t>Escenario 3: Dinámica de poder </a:t>
            </a:r>
            <a:br>
              <a:rPr lang="es-419" sz="2400">
                <a:latin typeface="Arial"/>
                <a:cs typeface="Arial"/>
              </a:rPr>
            </a:br>
            <a:r>
              <a:rPr lang="es-419" sz="2400">
                <a:latin typeface="Arial"/>
                <a:cs typeface="Arial"/>
              </a:rPr>
              <a:t>y política</a:t>
            </a:r>
          </a:p>
          <a:p>
            <a:endParaRPr lang="en-US">
              <a:latin typeface="Arial"/>
              <a:cs typeface="Arial"/>
            </a:endParaRPr>
          </a:p>
          <a:p>
            <a:endParaRPr lang="en-US">
              <a:latin typeface="Arial"/>
              <a:cs typeface="Arial"/>
            </a:endParaRPr>
          </a:p>
          <a:p>
            <a:endParaRPr lang="en-US">
              <a:latin typeface="Arial"/>
              <a:cs typeface="Arial"/>
            </a:endParaRPr>
          </a:p>
        </p:txBody>
      </p:sp>
      <p:sp>
        <p:nvSpPr>
          <p:cNvPr id="7" name="Text Placeholder 6">
            <a:extLst>
              <a:ext uri="{FF2B5EF4-FFF2-40B4-BE49-F238E27FC236}">
                <a16:creationId xmlns:a16="http://schemas.microsoft.com/office/drawing/2014/main" id="{DEF3F74E-426D-A944-795C-0978491167FE}"/>
              </a:ext>
            </a:extLst>
          </p:cNvPr>
          <p:cNvSpPr>
            <a:spLocks noGrp="1"/>
          </p:cNvSpPr>
          <p:nvPr>
            <p:ph type="body" sz="quarter" idx="3"/>
          </p:nvPr>
        </p:nvSpPr>
        <p:spPr>
          <a:xfrm>
            <a:off x="6801678" y="1055725"/>
            <a:ext cx="5183188" cy="823912"/>
          </a:xfrm>
        </p:spPr>
        <p:txBody>
          <a:bodyPr/>
          <a:lstStyle/>
          <a:p>
            <a:r>
              <a:rPr lang="es-419">
                <a:latin typeface="Arial"/>
                <a:cs typeface="Arial"/>
              </a:rPr>
              <a:t>Tiempo</a:t>
            </a:r>
          </a:p>
        </p:txBody>
      </p:sp>
      <p:sp>
        <p:nvSpPr>
          <p:cNvPr id="8" name="Content Placeholder 7">
            <a:extLst>
              <a:ext uri="{FF2B5EF4-FFF2-40B4-BE49-F238E27FC236}">
                <a16:creationId xmlns:a16="http://schemas.microsoft.com/office/drawing/2014/main" id="{25F4B9B0-74FB-9CA6-A8C2-651679CC8532}"/>
              </a:ext>
            </a:extLst>
          </p:cNvPr>
          <p:cNvSpPr>
            <a:spLocks noGrp="1"/>
          </p:cNvSpPr>
          <p:nvPr>
            <p:ph sz="quarter" idx="4"/>
          </p:nvPr>
        </p:nvSpPr>
        <p:spPr>
          <a:xfrm>
            <a:off x="6967329" y="2146835"/>
            <a:ext cx="4749799" cy="3684588"/>
          </a:xfrm>
        </p:spPr>
        <p:txBody>
          <a:bodyPr vert="horz" lIns="91440" tIns="45720" rIns="91440" bIns="45720" rtlCol="0" anchor="t">
            <a:noAutofit/>
          </a:bodyPr>
          <a:lstStyle/>
          <a:p>
            <a:r>
              <a:rPr lang="es-419">
                <a:latin typeface="Arial"/>
                <a:cs typeface="Arial"/>
              </a:rPr>
              <a:t>6 minutos para la lluvia de ideas</a:t>
            </a:r>
          </a:p>
          <a:p>
            <a:r>
              <a:rPr lang="es-419">
                <a:latin typeface="Arial"/>
                <a:cs typeface="Arial"/>
              </a:rPr>
              <a:t>12 minutos para los informes y el debate (total)</a:t>
            </a:r>
          </a:p>
        </p:txBody>
      </p:sp>
    </p:spTree>
    <p:extLst>
      <p:ext uri="{BB962C8B-B14F-4D97-AF65-F5344CB8AC3E}">
        <p14:creationId xmlns:p14="http://schemas.microsoft.com/office/powerpoint/2010/main" val="20600316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0D97C-5A72-0417-C250-66D9900FA5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35364A-EC9A-2C40-ABAB-241078ACA3D1}"/>
              </a:ext>
            </a:extLst>
          </p:cNvPr>
          <p:cNvSpPr>
            <a:spLocks noGrp="1"/>
          </p:cNvSpPr>
          <p:nvPr>
            <p:ph type="title"/>
          </p:nvPr>
        </p:nvSpPr>
        <p:spPr>
          <a:xfrm>
            <a:off x="831849" y="2610400"/>
            <a:ext cx="10171947" cy="2148666"/>
          </a:xfrm>
        </p:spPr>
        <p:txBody>
          <a:bodyPr/>
          <a:lstStyle/>
          <a:p>
            <a:r>
              <a:rPr lang="es-419" sz="5000">
                <a:latin typeface="Arial"/>
                <a:cs typeface="Arial"/>
              </a:rPr>
              <a:t>Enseñar lo aprendido de 7-1-7: Introducción </a:t>
            </a:r>
          </a:p>
        </p:txBody>
      </p:sp>
      <p:sp>
        <p:nvSpPr>
          <p:cNvPr id="3" name="Text Placeholder 2">
            <a:extLst>
              <a:ext uri="{FF2B5EF4-FFF2-40B4-BE49-F238E27FC236}">
                <a16:creationId xmlns:a16="http://schemas.microsoft.com/office/drawing/2014/main" id="{6C19FD7B-9BA3-C317-FA17-3E27D3DBC4E1}"/>
              </a:ext>
            </a:extLst>
          </p:cNvPr>
          <p:cNvSpPr>
            <a:spLocks noGrp="1"/>
          </p:cNvSpPr>
          <p:nvPr>
            <p:ph type="body" idx="1"/>
          </p:nvPr>
        </p:nvSpPr>
        <p:spPr>
          <a:xfrm>
            <a:off x="831850" y="4852316"/>
            <a:ext cx="9703980" cy="931688"/>
          </a:xfrm>
        </p:spPr>
        <p:txBody>
          <a:bodyPr/>
          <a:lstStyle/>
          <a:p>
            <a:r>
              <a:rPr lang="es-419" sz="3000"/>
              <a:t>Actividad</a:t>
            </a:r>
          </a:p>
        </p:txBody>
      </p:sp>
      <p:pic>
        <p:nvPicPr>
          <p:cNvPr id="7" name="Picture 6" descr="A light bulb in a circle&#10;&#10;AI-generated content may be incorrect.">
            <a:extLst>
              <a:ext uri="{FF2B5EF4-FFF2-40B4-BE49-F238E27FC236}">
                <a16:creationId xmlns:a16="http://schemas.microsoft.com/office/drawing/2014/main" id="{DC734044-0930-A6A6-DB19-70BC3BD4E7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196" y="2390395"/>
            <a:ext cx="866086" cy="824950"/>
          </a:xfrm>
          <a:prstGeom prst="rect">
            <a:avLst/>
          </a:prstGeom>
        </p:spPr>
      </p:pic>
    </p:spTree>
    <p:extLst>
      <p:ext uri="{BB962C8B-B14F-4D97-AF65-F5344CB8AC3E}">
        <p14:creationId xmlns:p14="http://schemas.microsoft.com/office/powerpoint/2010/main" val="6850507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BA1E5DA-4E4B-F421-4EA4-135B22AFEE02}"/>
              </a:ext>
            </a:extLst>
          </p:cNvPr>
          <p:cNvSpPr/>
          <p:nvPr/>
        </p:nvSpPr>
        <p:spPr>
          <a:xfrm>
            <a:off x="6656010" y="1214783"/>
            <a:ext cx="5061119"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1DB611-3043-42AC-7571-9B3D4743B3FD}"/>
              </a:ext>
            </a:extLst>
          </p:cNvPr>
          <p:cNvSpPr>
            <a:spLocks noGrp="1"/>
          </p:cNvSpPr>
          <p:nvPr>
            <p:ph type="title"/>
          </p:nvPr>
        </p:nvSpPr>
        <p:spPr>
          <a:xfrm>
            <a:off x="298658" y="287822"/>
            <a:ext cx="10515600" cy="1001762"/>
          </a:xfrm>
        </p:spPr>
        <p:txBody>
          <a:bodyPr/>
          <a:lstStyle/>
          <a:p>
            <a:r>
              <a:rPr lang="es-419">
                <a:latin typeface="Arial"/>
                <a:cs typeface="Arial"/>
              </a:rPr>
              <a:t>Enseñar lo aprendido de materiales de 7-1-7</a:t>
            </a:r>
          </a:p>
        </p:txBody>
      </p:sp>
      <p:sp>
        <p:nvSpPr>
          <p:cNvPr id="3" name="Text Placeholder 2">
            <a:extLst>
              <a:ext uri="{FF2B5EF4-FFF2-40B4-BE49-F238E27FC236}">
                <a16:creationId xmlns:a16="http://schemas.microsoft.com/office/drawing/2014/main" id="{B8E7B07F-16F5-0A38-1A02-885D924685EB}"/>
              </a:ext>
            </a:extLst>
          </p:cNvPr>
          <p:cNvSpPr>
            <a:spLocks noGrp="1"/>
          </p:cNvSpPr>
          <p:nvPr>
            <p:ph type="body" idx="1"/>
          </p:nvPr>
        </p:nvSpPr>
        <p:spPr>
          <a:xfrm>
            <a:off x="298658" y="877628"/>
            <a:ext cx="6072837" cy="823912"/>
          </a:xfrm>
        </p:spPr>
        <p:txBody>
          <a:bodyPr/>
          <a:lstStyle/>
          <a:p>
            <a:r>
              <a:rPr lang="es-419">
                <a:latin typeface="Arial"/>
                <a:cs typeface="Arial"/>
              </a:rPr>
              <a:t>En  tríos</a:t>
            </a:r>
          </a:p>
        </p:txBody>
      </p:sp>
      <p:sp>
        <p:nvSpPr>
          <p:cNvPr id="4" name="Content Placeholder 3">
            <a:extLst>
              <a:ext uri="{FF2B5EF4-FFF2-40B4-BE49-F238E27FC236}">
                <a16:creationId xmlns:a16="http://schemas.microsoft.com/office/drawing/2014/main" id="{4300BAF6-8B41-4C3F-A64B-30C3FF805B46}"/>
              </a:ext>
            </a:extLst>
          </p:cNvPr>
          <p:cNvSpPr>
            <a:spLocks noGrp="1"/>
          </p:cNvSpPr>
          <p:nvPr>
            <p:ph sz="half" idx="2"/>
          </p:nvPr>
        </p:nvSpPr>
        <p:spPr>
          <a:xfrm>
            <a:off x="298658" y="1860701"/>
            <a:ext cx="6579110" cy="4400407"/>
          </a:xfrm>
        </p:spPr>
        <p:txBody>
          <a:bodyPr vert="horz" lIns="91440" tIns="45720" rIns="91440" bIns="45720" rtlCol="0" anchor="t">
            <a:noAutofit/>
          </a:bodyPr>
          <a:lstStyle/>
          <a:p>
            <a:r>
              <a:rPr lang="es-419">
                <a:latin typeface="Arial"/>
                <a:cs typeface="Arial"/>
              </a:rPr>
              <a:t>Haremos actividades rápidas de cómo enseñar lo aprendido  basadas en las diapositivas de la conferencia. </a:t>
            </a:r>
          </a:p>
          <a:p>
            <a:r>
              <a:rPr lang="es-419">
                <a:latin typeface="Arial"/>
                <a:cs typeface="Arial"/>
              </a:rPr>
              <a:t>Para cada escenario de enseñar lo aprendido, tendrán los siguientes roles:</a:t>
            </a:r>
          </a:p>
          <a:p>
            <a:pPr lvl="1"/>
            <a:r>
              <a:rPr lang="es-419" b="1">
                <a:latin typeface="Arial"/>
                <a:cs typeface="Arial"/>
              </a:rPr>
              <a:t>Facilitador</a:t>
            </a:r>
            <a:r>
              <a:rPr lang="es-419">
                <a:latin typeface="Arial"/>
                <a:cs typeface="Arial"/>
              </a:rPr>
              <a:t> (enseña la diapositiva)</a:t>
            </a:r>
          </a:p>
          <a:p>
            <a:pPr lvl="1"/>
            <a:r>
              <a:rPr lang="es-419" b="1">
                <a:latin typeface="Arial"/>
                <a:cs typeface="Arial"/>
              </a:rPr>
              <a:t>Participante difícil </a:t>
            </a:r>
            <a:r>
              <a:rPr lang="es-419">
                <a:latin typeface="Arial"/>
                <a:cs typeface="Arial"/>
              </a:rPr>
              <a:t>(hace preguntas basadas en un ‘tipo’ (resistente, insistente, juego de poder)</a:t>
            </a:r>
          </a:p>
          <a:p>
            <a:pPr lvl="1"/>
            <a:r>
              <a:rPr lang="es-419" b="1">
                <a:latin typeface="Arial"/>
                <a:cs typeface="Arial"/>
              </a:rPr>
              <a:t>Observador </a:t>
            </a:r>
            <a:r>
              <a:rPr lang="es-419">
                <a:latin typeface="Arial"/>
                <a:cs typeface="Arial"/>
              </a:rPr>
              <a:t>(comparte observaciones durante el debate)</a:t>
            </a:r>
          </a:p>
          <a:p>
            <a:r>
              <a:rPr lang="es-419">
                <a:latin typeface="Arial"/>
                <a:cs typeface="Arial"/>
              </a:rPr>
              <a:t>Roten roles en sus tríos para que cada persona juegue cada papel por diapositiva de enseñar lo aprendido. </a:t>
            </a:r>
          </a:p>
        </p:txBody>
      </p:sp>
      <p:sp>
        <p:nvSpPr>
          <p:cNvPr id="5" name="Text Placeholder 4">
            <a:extLst>
              <a:ext uri="{FF2B5EF4-FFF2-40B4-BE49-F238E27FC236}">
                <a16:creationId xmlns:a16="http://schemas.microsoft.com/office/drawing/2014/main" id="{C5092303-8BE5-05DA-F9BE-D1D030A2C29B}"/>
              </a:ext>
            </a:extLst>
          </p:cNvPr>
          <p:cNvSpPr>
            <a:spLocks noGrp="1"/>
          </p:cNvSpPr>
          <p:nvPr>
            <p:ph type="body" sz="quarter" idx="3"/>
          </p:nvPr>
        </p:nvSpPr>
        <p:spPr>
          <a:xfrm>
            <a:off x="6704650" y="1048865"/>
            <a:ext cx="5183188" cy="823912"/>
          </a:xfrm>
        </p:spPr>
        <p:txBody>
          <a:bodyPr/>
          <a:lstStyle/>
          <a:p>
            <a:r>
              <a:rPr lang="es-419">
                <a:latin typeface="Arial"/>
                <a:cs typeface="Arial"/>
              </a:rPr>
              <a:t>Tiempo</a:t>
            </a:r>
          </a:p>
        </p:txBody>
      </p:sp>
      <p:sp>
        <p:nvSpPr>
          <p:cNvPr id="6" name="Content Placeholder 5">
            <a:extLst>
              <a:ext uri="{FF2B5EF4-FFF2-40B4-BE49-F238E27FC236}">
                <a16:creationId xmlns:a16="http://schemas.microsoft.com/office/drawing/2014/main" id="{07717E4A-844D-40A0-7436-29FA12CEECD1}"/>
              </a:ext>
            </a:extLst>
          </p:cNvPr>
          <p:cNvSpPr>
            <a:spLocks noGrp="1"/>
          </p:cNvSpPr>
          <p:nvPr>
            <p:ph sz="quarter" idx="4"/>
          </p:nvPr>
        </p:nvSpPr>
        <p:spPr>
          <a:xfrm>
            <a:off x="6873983" y="1933253"/>
            <a:ext cx="4736393" cy="1352388"/>
          </a:xfrm>
        </p:spPr>
        <p:txBody>
          <a:bodyPr vert="horz" lIns="91440" tIns="45720" rIns="91440" bIns="45720" rtlCol="0" anchor="t">
            <a:noAutofit/>
          </a:bodyPr>
          <a:lstStyle/>
          <a:p>
            <a:r>
              <a:rPr lang="es-419" sz="2000">
                <a:latin typeface="Arial"/>
                <a:cs typeface="Arial"/>
              </a:rPr>
              <a:t>10 minutos de juego de roles</a:t>
            </a:r>
          </a:p>
          <a:p>
            <a:r>
              <a:rPr lang="es-419" sz="2000">
                <a:latin typeface="Arial"/>
                <a:cs typeface="Arial"/>
              </a:rPr>
              <a:t>5 minutos para discutir en sus grupos</a:t>
            </a:r>
          </a:p>
          <a:p>
            <a:r>
              <a:rPr lang="es-419" sz="2000">
                <a:latin typeface="Arial"/>
                <a:cs typeface="Arial"/>
              </a:rPr>
              <a:t>5 minutos de debate en el plenario</a:t>
            </a:r>
          </a:p>
        </p:txBody>
      </p:sp>
    </p:spTree>
    <p:extLst>
      <p:ext uri="{BB962C8B-B14F-4D97-AF65-F5344CB8AC3E}">
        <p14:creationId xmlns:p14="http://schemas.microsoft.com/office/powerpoint/2010/main" val="37562858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0D728-688E-6C06-84C9-817ACE5202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401341-D5CF-EB3F-3C41-2AF1B8EE784C}"/>
              </a:ext>
            </a:extLst>
          </p:cNvPr>
          <p:cNvSpPr>
            <a:spLocks noGrp="1"/>
          </p:cNvSpPr>
          <p:nvPr>
            <p:ph type="title"/>
          </p:nvPr>
        </p:nvSpPr>
        <p:spPr/>
        <p:txBody>
          <a:bodyPr/>
          <a:lstStyle/>
          <a:p>
            <a:r>
              <a:rPr lang="es-419"/>
              <a:t>El objetivo 7-1-7</a:t>
            </a:r>
          </a:p>
        </p:txBody>
      </p:sp>
      <p:sp>
        <p:nvSpPr>
          <p:cNvPr id="3" name="Text Placeholder 2">
            <a:extLst>
              <a:ext uri="{FF2B5EF4-FFF2-40B4-BE49-F238E27FC236}">
                <a16:creationId xmlns:a16="http://schemas.microsoft.com/office/drawing/2014/main" id="{D285643F-76F5-6734-1D83-9D8AA9021FE7}"/>
              </a:ext>
            </a:extLst>
          </p:cNvPr>
          <p:cNvSpPr>
            <a:spLocks noGrp="1"/>
          </p:cNvSpPr>
          <p:nvPr>
            <p:ph type="body" idx="1"/>
          </p:nvPr>
        </p:nvSpPr>
        <p:spPr/>
        <p:txBody>
          <a:bodyPr vert="horz" lIns="91440" tIns="45720" rIns="91440" bIns="45720" rtlCol="0" anchor="t">
            <a:noAutofit/>
          </a:bodyPr>
          <a:lstStyle/>
          <a:p>
            <a:r>
              <a:rPr lang="es-419" sz="3000">
                <a:latin typeface="Arial"/>
                <a:cs typeface="Arial"/>
              </a:rPr>
              <a:t>Enseñar lo aprendido</a:t>
            </a:r>
          </a:p>
        </p:txBody>
      </p:sp>
    </p:spTree>
    <p:extLst>
      <p:ext uri="{BB962C8B-B14F-4D97-AF65-F5344CB8AC3E}">
        <p14:creationId xmlns:p14="http://schemas.microsoft.com/office/powerpoint/2010/main" val="7712958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64F7C-2C28-F079-0AFF-55580093B9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C19DDF-135E-F846-D08C-C5FD8EAFB0F4}"/>
              </a:ext>
            </a:extLst>
          </p:cNvPr>
          <p:cNvSpPr>
            <a:spLocks noGrp="1"/>
          </p:cNvSpPr>
          <p:nvPr>
            <p:ph type="title"/>
          </p:nvPr>
        </p:nvSpPr>
        <p:spPr>
          <a:xfrm>
            <a:off x="259217" y="256268"/>
            <a:ext cx="10515600" cy="1001762"/>
          </a:xfrm>
        </p:spPr>
        <p:txBody>
          <a:bodyPr/>
          <a:lstStyle/>
          <a:p>
            <a:r>
              <a:rPr lang="es-419">
                <a:latin typeface="Arial"/>
                <a:cs typeface="Arial"/>
              </a:rPr>
              <a:t>Repase el enfoque 7-1-7</a:t>
            </a:r>
          </a:p>
        </p:txBody>
      </p:sp>
      <p:sp>
        <p:nvSpPr>
          <p:cNvPr id="3" name="Text Placeholder 2">
            <a:extLst>
              <a:ext uri="{FF2B5EF4-FFF2-40B4-BE49-F238E27FC236}">
                <a16:creationId xmlns:a16="http://schemas.microsoft.com/office/drawing/2014/main" id="{7B611A14-D49E-84F1-59CB-202EFF0F2A01}"/>
              </a:ext>
            </a:extLst>
          </p:cNvPr>
          <p:cNvSpPr>
            <a:spLocks noGrp="1"/>
          </p:cNvSpPr>
          <p:nvPr>
            <p:ph type="body" idx="1"/>
          </p:nvPr>
        </p:nvSpPr>
        <p:spPr>
          <a:xfrm>
            <a:off x="349931" y="973592"/>
            <a:ext cx="5157787" cy="823912"/>
          </a:xfrm>
        </p:spPr>
        <p:txBody>
          <a:bodyPr/>
          <a:lstStyle/>
          <a:p>
            <a:r>
              <a:rPr lang="es-419">
                <a:latin typeface="Arial"/>
                <a:cs typeface="Arial"/>
              </a:rPr>
              <a:t>En sus grupos</a:t>
            </a:r>
          </a:p>
        </p:txBody>
      </p:sp>
      <p:sp>
        <p:nvSpPr>
          <p:cNvPr id="4" name="Content Placeholder 3">
            <a:extLst>
              <a:ext uri="{FF2B5EF4-FFF2-40B4-BE49-F238E27FC236}">
                <a16:creationId xmlns:a16="http://schemas.microsoft.com/office/drawing/2014/main" id="{2E5F2311-E861-9873-2672-66E4DBC477AC}"/>
              </a:ext>
            </a:extLst>
          </p:cNvPr>
          <p:cNvSpPr>
            <a:spLocks noGrp="1"/>
          </p:cNvSpPr>
          <p:nvPr>
            <p:ph sz="half" idx="2"/>
          </p:nvPr>
        </p:nvSpPr>
        <p:spPr>
          <a:xfrm>
            <a:off x="349930" y="1905492"/>
            <a:ext cx="6236103" cy="4173325"/>
          </a:xfrm>
        </p:spPr>
        <p:txBody>
          <a:bodyPr vert="horz" lIns="91440" tIns="45720" rIns="91440" bIns="45720" rtlCol="0" anchor="t">
            <a:noAutofit/>
          </a:bodyPr>
          <a:lstStyle/>
          <a:p>
            <a:r>
              <a:rPr lang="es-419" sz="2100">
                <a:latin typeface="Arial"/>
                <a:cs typeface="Arial"/>
              </a:rPr>
              <a:t>Asignen roles iniciales a cada persona:</a:t>
            </a:r>
          </a:p>
          <a:p>
            <a:pPr lvl="1"/>
            <a:r>
              <a:rPr lang="es-419" sz="2100">
                <a:latin typeface="Arial"/>
                <a:cs typeface="Arial"/>
              </a:rPr>
              <a:t>Facilitador: explica la diapositiva seleccionada</a:t>
            </a:r>
          </a:p>
          <a:p>
            <a:pPr lvl="1"/>
            <a:r>
              <a:rPr lang="es-419" sz="2100">
                <a:latin typeface="Arial"/>
                <a:cs typeface="Arial"/>
              </a:rPr>
              <a:t>Tipo de participante difícil: </a:t>
            </a:r>
            <a:r>
              <a:rPr lang="es-419" sz="2100" b="1">
                <a:latin typeface="Arial"/>
                <a:cs typeface="Arial"/>
              </a:rPr>
              <a:t>RESISTENTE</a:t>
            </a:r>
          </a:p>
          <a:p>
            <a:pPr lvl="1"/>
            <a:r>
              <a:rPr lang="es-419" sz="2100">
                <a:latin typeface="Arial"/>
                <a:cs typeface="Arial"/>
              </a:rPr>
              <a:t>Observador</a:t>
            </a:r>
          </a:p>
          <a:p>
            <a:r>
              <a:rPr lang="es-419" sz="2100">
                <a:latin typeface="Arial"/>
                <a:cs typeface="Arial"/>
              </a:rPr>
              <a:t>Facilitador: tiene ~1-2 minutos para enseñar la diapositiva.</a:t>
            </a:r>
          </a:p>
          <a:p>
            <a:pPr lvl="1"/>
            <a:r>
              <a:rPr lang="es-419" sz="2100">
                <a:latin typeface="Arial"/>
                <a:cs typeface="Arial"/>
              </a:rPr>
              <a:t>Tiene que explicar la diapositiva, no solo leerla.</a:t>
            </a:r>
          </a:p>
          <a:p>
            <a:r>
              <a:rPr lang="es-419" sz="2100">
                <a:latin typeface="Arial"/>
                <a:cs typeface="Arial"/>
              </a:rPr>
              <a:t>El participante difícil hará preguntas basadas en su “tipo”. </a:t>
            </a:r>
          </a:p>
          <a:p>
            <a:r>
              <a:rPr lang="es-419" sz="2100">
                <a:latin typeface="Arial"/>
                <a:cs typeface="Arial"/>
              </a:rPr>
              <a:t>Roten roles y repitan 2 veces más para que cada persona pueda ser facilitador, si es posible.</a:t>
            </a:r>
          </a:p>
        </p:txBody>
      </p:sp>
      <p:sp>
        <p:nvSpPr>
          <p:cNvPr id="15" name="Rectangle 14">
            <a:extLst>
              <a:ext uri="{FF2B5EF4-FFF2-40B4-BE49-F238E27FC236}">
                <a16:creationId xmlns:a16="http://schemas.microsoft.com/office/drawing/2014/main" id="{D4A14CF6-BD87-DE70-7898-F3DAB44E06CB}"/>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C632139E-431C-DAC3-8FD7-1DF1059635B1}"/>
              </a:ext>
            </a:extLst>
          </p:cNvPr>
          <p:cNvSpPr txBox="1">
            <a:spLocks/>
          </p:cNvSpPr>
          <p:nvPr/>
        </p:nvSpPr>
        <p:spPr>
          <a:xfrm>
            <a:off x="6820805" y="3946434"/>
            <a:ext cx="4880429" cy="8239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419">
                <a:latin typeface="Arial"/>
                <a:cs typeface="Arial"/>
              </a:rPr>
              <a:t>Tiempo</a:t>
            </a:r>
          </a:p>
        </p:txBody>
      </p:sp>
      <p:sp>
        <p:nvSpPr>
          <p:cNvPr id="17" name="Content Placeholder 5">
            <a:extLst>
              <a:ext uri="{FF2B5EF4-FFF2-40B4-BE49-F238E27FC236}">
                <a16:creationId xmlns:a16="http://schemas.microsoft.com/office/drawing/2014/main" id="{8F3E1444-E42A-057D-FC6C-237B40C6E598}"/>
              </a:ext>
            </a:extLst>
          </p:cNvPr>
          <p:cNvSpPr>
            <a:spLocks noGrp="1"/>
          </p:cNvSpPr>
          <p:nvPr>
            <p:ph sz="quarter" idx="4"/>
          </p:nvPr>
        </p:nvSpPr>
        <p:spPr>
          <a:xfrm>
            <a:off x="6838678" y="4832209"/>
            <a:ext cx="4776556" cy="1445128"/>
          </a:xfrm>
        </p:spPr>
        <p:txBody>
          <a:bodyPr vert="horz" lIns="91440" tIns="45720" rIns="91440" bIns="45720" rtlCol="0" anchor="t">
            <a:noAutofit/>
          </a:bodyPr>
          <a:lstStyle/>
          <a:p>
            <a:r>
              <a:rPr lang="es-419" sz="2000">
                <a:latin typeface="Arial"/>
                <a:cs typeface="Arial"/>
              </a:rPr>
              <a:t>10 minutos de juego de roles</a:t>
            </a:r>
          </a:p>
          <a:p>
            <a:pPr lvl="1"/>
            <a:r>
              <a:rPr lang="es-419" sz="1800">
                <a:latin typeface="Arial"/>
                <a:cs typeface="Arial"/>
              </a:rPr>
              <a:t>~3 minutos por persona</a:t>
            </a:r>
          </a:p>
          <a:p>
            <a:r>
              <a:rPr lang="es-419" sz="2000">
                <a:latin typeface="Arial"/>
                <a:cs typeface="Arial"/>
              </a:rPr>
              <a:t>5 minutos para discutir en sus grupos</a:t>
            </a:r>
          </a:p>
          <a:p>
            <a:r>
              <a:rPr lang="es-419" sz="2000">
                <a:latin typeface="Arial"/>
                <a:cs typeface="Arial"/>
              </a:rPr>
              <a:t>5 minutos de debate en el plenario</a:t>
            </a:r>
          </a:p>
        </p:txBody>
      </p:sp>
      <p:pic>
        <p:nvPicPr>
          <p:cNvPr id="7" name="Picture 6" descr="A screenshot of a computer">
            <a:extLst>
              <a:ext uri="{FF2B5EF4-FFF2-40B4-BE49-F238E27FC236}">
                <a16:creationId xmlns:a16="http://schemas.microsoft.com/office/drawing/2014/main" id="{13D8B7EA-6904-8EAD-098A-167C026291EE}"/>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742746" y="1183227"/>
            <a:ext cx="5157788" cy="2946508"/>
          </a:xfrm>
          <a:prstGeom prst="rect">
            <a:avLst/>
          </a:prstGeom>
        </p:spPr>
      </p:pic>
    </p:spTree>
    <p:extLst>
      <p:ext uri="{BB962C8B-B14F-4D97-AF65-F5344CB8AC3E}">
        <p14:creationId xmlns:p14="http://schemas.microsoft.com/office/powerpoint/2010/main" val="11678717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2C94328-1A42-D674-7E3A-4EA931BC1D3B}"/>
              </a:ext>
            </a:extLst>
          </p:cNvPr>
          <p:cNvPicPr>
            <a:picLocks noChangeAspect="1"/>
          </p:cNvPicPr>
          <p:nvPr/>
        </p:nvPicPr>
        <p:blipFill>
          <a:blip r:embed="rId3"/>
          <a:srcRect/>
          <a:stretch/>
        </p:blipFill>
        <p:spPr>
          <a:xfrm>
            <a:off x="715178" y="2011166"/>
            <a:ext cx="10773955" cy="3291867"/>
          </a:xfrm>
          <a:prstGeom prst="rect">
            <a:avLst/>
          </a:prstGeom>
          <a:solidFill>
            <a:srgbClr val="C963F7"/>
          </a:solidFill>
          <a:ln>
            <a:noFill/>
          </a:ln>
        </p:spPr>
      </p:pic>
      <p:sp>
        <p:nvSpPr>
          <p:cNvPr id="4" name="Title 3">
            <a:extLst>
              <a:ext uri="{FF2B5EF4-FFF2-40B4-BE49-F238E27FC236}">
                <a16:creationId xmlns:a16="http://schemas.microsoft.com/office/drawing/2014/main" id="{0FD0E420-EECD-C46B-54CC-FD0B0461D2B6}"/>
              </a:ext>
            </a:extLst>
          </p:cNvPr>
          <p:cNvSpPr>
            <a:spLocks noGrp="1"/>
          </p:cNvSpPr>
          <p:nvPr>
            <p:ph type="title"/>
          </p:nvPr>
        </p:nvSpPr>
        <p:spPr>
          <a:xfrm>
            <a:off x="255102" y="365126"/>
            <a:ext cx="11424279" cy="1087808"/>
          </a:xfrm>
        </p:spPr>
        <p:txBody>
          <a:bodyPr>
            <a:normAutofit/>
          </a:bodyPr>
          <a:lstStyle/>
          <a:p>
            <a:r>
              <a:rPr lang="es-419">
                <a:latin typeface="Arial"/>
                <a:cs typeface="Arial"/>
              </a:rPr>
              <a:t> Métricas de puntualidad e hitos de 7-1-7</a:t>
            </a:r>
          </a:p>
          <a:p>
            <a:endParaRPr lang="en-US">
              <a:latin typeface="Arial"/>
              <a:cs typeface="Arial"/>
            </a:endParaRPr>
          </a:p>
          <a:p>
            <a:endParaRPr lang="en-US">
              <a:cs typeface="Arial"/>
            </a:endParaRPr>
          </a:p>
        </p:txBody>
      </p:sp>
    </p:spTree>
    <p:extLst>
      <p:ext uri="{BB962C8B-B14F-4D97-AF65-F5344CB8AC3E}">
        <p14:creationId xmlns:p14="http://schemas.microsoft.com/office/powerpoint/2010/main" val="14621735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CA601-056F-E9F0-2634-BA51445CE8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85B451-45B2-5CE8-5295-60D2AC87DF6E}"/>
              </a:ext>
            </a:extLst>
          </p:cNvPr>
          <p:cNvSpPr>
            <a:spLocks noGrp="1"/>
          </p:cNvSpPr>
          <p:nvPr>
            <p:ph type="title"/>
          </p:nvPr>
        </p:nvSpPr>
        <p:spPr>
          <a:xfrm>
            <a:off x="259217" y="256268"/>
            <a:ext cx="10515600" cy="1001762"/>
          </a:xfrm>
        </p:spPr>
        <p:txBody>
          <a:bodyPr/>
          <a:lstStyle/>
          <a:p>
            <a:r>
              <a:rPr lang="es-419">
                <a:latin typeface="Arial"/>
                <a:cs typeface="Arial"/>
              </a:rPr>
              <a:t>Debate en trío sobre el objetivo 7-1-7</a:t>
            </a:r>
          </a:p>
        </p:txBody>
      </p:sp>
      <p:sp>
        <p:nvSpPr>
          <p:cNvPr id="3" name="Text Placeholder 2">
            <a:extLst>
              <a:ext uri="{FF2B5EF4-FFF2-40B4-BE49-F238E27FC236}">
                <a16:creationId xmlns:a16="http://schemas.microsoft.com/office/drawing/2014/main" id="{76B90518-9C0A-4F16-62C7-18FA20B856B2}"/>
              </a:ext>
            </a:extLst>
          </p:cNvPr>
          <p:cNvSpPr>
            <a:spLocks noGrp="1"/>
          </p:cNvSpPr>
          <p:nvPr>
            <p:ph type="body" idx="1"/>
          </p:nvPr>
        </p:nvSpPr>
        <p:spPr>
          <a:xfrm>
            <a:off x="349931" y="973592"/>
            <a:ext cx="5157787" cy="823912"/>
          </a:xfrm>
        </p:spPr>
        <p:txBody>
          <a:bodyPr/>
          <a:lstStyle/>
          <a:p>
            <a:r>
              <a:rPr lang="es-419">
                <a:latin typeface="Arial"/>
                <a:cs typeface="Arial"/>
              </a:rPr>
              <a:t>En sus grupos</a:t>
            </a:r>
          </a:p>
        </p:txBody>
      </p:sp>
      <p:sp>
        <p:nvSpPr>
          <p:cNvPr id="4" name="Content Placeholder 3">
            <a:extLst>
              <a:ext uri="{FF2B5EF4-FFF2-40B4-BE49-F238E27FC236}">
                <a16:creationId xmlns:a16="http://schemas.microsoft.com/office/drawing/2014/main" id="{46B93160-3755-9B37-E5CD-F080B2A7D2D6}"/>
              </a:ext>
            </a:extLst>
          </p:cNvPr>
          <p:cNvSpPr>
            <a:spLocks noGrp="1"/>
          </p:cNvSpPr>
          <p:nvPr>
            <p:ph sz="half" idx="2"/>
          </p:nvPr>
        </p:nvSpPr>
        <p:spPr>
          <a:xfrm>
            <a:off x="313060" y="1856331"/>
            <a:ext cx="8191994" cy="4222486"/>
          </a:xfrm>
        </p:spPr>
        <p:txBody>
          <a:bodyPr vert="horz" lIns="91440" tIns="45720" rIns="91440" bIns="45720" rtlCol="0" anchor="t">
            <a:noAutofit/>
          </a:bodyPr>
          <a:lstStyle/>
          <a:p>
            <a:r>
              <a:rPr lang="es-419" sz="2400">
                <a:latin typeface="Arial"/>
                <a:cs typeface="Arial"/>
              </a:rPr>
              <a:t>Debata el juego de rol. Preguntas de debate sugeridas:</a:t>
            </a:r>
          </a:p>
          <a:p>
            <a:pPr lvl="1"/>
            <a:r>
              <a:rPr lang="es-419" sz="2400">
                <a:latin typeface="Arial"/>
                <a:cs typeface="Arial"/>
              </a:rPr>
              <a:t>¿Qué comentarios tiene el observador?</a:t>
            </a:r>
          </a:p>
          <a:p>
            <a:pPr lvl="1"/>
            <a:r>
              <a:rPr lang="es-419" sz="2400">
                <a:latin typeface="Arial"/>
                <a:cs typeface="Arial"/>
              </a:rPr>
              <a:t>¿Qué funcionó bien en el juego de roles?</a:t>
            </a:r>
          </a:p>
          <a:p>
            <a:pPr lvl="1"/>
            <a:r>
              <a:rPr lang="es-419" sz="2400">
                <a:latin typeface="Arial"/>
                <a:cs typeface="Arial"/>
              </a:rPr>
              <a:t>¿Qué preguntas creen que los participantes podrían hacer sobre el tema?</a:t>
            </a:r>
          </a:p>
          <a:p>
            <a:pPr lvl="1"/>
            <a:endParaRPr lang="en-US" sz="2400">
              <a:latin typeface="Arial"/>
              <a:cs typeface="Arial"/>
            </a:endParaRPr>
          </a:p>
          <a:p>
            <a:r>
              <a:rPr lang="es-419" sz="2400">
                <a:latin typeface="Arial"/>
                <a:cs typeface="Arial"/>
              </a:rPr>
              <a:t>Añadan cualquier pregunta que tengan a la lista de preguntas pendientes.</a:t>
            </a:r>
          </a:p>
        </p:txBody>
      </p:sp>
      <p:sp>
        <p:nvSpPr>
          <p:cNvPr id="13" name="Rectangle 12">
            <a:extLst>
              <a:ext uri="{FF2B5EF4-FFF2-40B4-BE49-F238E27FC236}">
                <a16:creationId xmlns:a16="http://schemas.microsoft.com/office/drawing/2014/main" id="{86177C48-5C8D-ECB8-77CF-371C72E01B7A}"/>
              </a:ext>
            </a:extLst>
          </p:cNvPr>
          <p:cNvSpPr/>
          <p:nvPr/>
        </p:nvSpPr>
        <p:spPr>
          <a:xfrm>
            <a:off x="8505054" y="1299111"/>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8529C6A6-0A7A-CF2A-3E79-F372B9B72EE3}"/>
              </a:ext>
            </a:extLst>
          </p:cNvPr>
          <p:cNvSpPr>
            <a:spLocks noGrp="1"/>
          </p:cNvSpPr>
          <p:nvPr>
            <p:ph type="body" sz="quarter" idx="3"/>
          </p:nvPr>
        </p:nvSpPr>
        <p:spPr>
          <a:xfrm>
            <a:off x="8647516" y="1268534"/>
            <a:ext cx="1837015" cy="823912"/>
          </a:xfrm>
        </p:spPr>
        <p:txBody>
          <a:bodyPr/>
          <a:lstStyle/>
          <a:p>
            <a:r>
              <a:rPr lang="es-419">
                <a:latin typeface="Arial"/>
                <a:cs typeface="Arial"/>
              </a:rPr>
              <a:t>Tiempo</a:t>
            </a:r>
          </a:p>
        </p:txBody>
      </p:sp>
      <p:sp>
        <p:nvSpPr>
          <p:cNvPr id="16" name="Content Placeholder 5">
            <a:extLst>
              <a:ext uri="{FF2B5EF4-FFF2-40B4-BE49-F238E27FC236}">
                <a16:creationId xmlns:a16="http://schemas.microsoft.com/office/drawing/2014/main" id="{BA91FF3E-4444-5F61-ECD1-66A0E2D6E9B7}"/>
              </a:ext>
            </a:extLst>
          </p:cNvPr>
          <p:cNvSpPr>
            <a:spLocks noGrp="1"/>
          </p:cNvSpPr>
          <p:nvPr>
            <p:ph sz="quarter" idx="4"/>
          </p:nvPr>
        </p:nvSpPr>
        <p:spPr>
          <a:xfrm>
            <a:off x="8647516" y="2092446"/>
            <a:ext cx="1737623" cy="724936"/>
          </a:xfrm>
        </p:spPr>
        <p:txBody>
          <a:bodyPr vert="horz" lIns="91440" tIns="45720" rIns="91440" bIns="45720" rtlCol="0" anchor="t">
            <a:noAutofit/>
          </a:bodyPr>
          <a:lstStyle/>
          <a:p>
            <a:r>
              <a:rPr lang="es-419">
                <a:latin typeface="Arial"/>
                <a:cs typeface="Arial"/>
              </a:rPr>
              <a:t>5 minutos </a:t>
            </a:r>
          </a:p>
        </p:txBody>
      </p:sp>
    </p:spTree>
    <p:extLst>
      <p:ext uri="{BB962C8B-B14F-4D97-AF65-F5344CB8AC3E}">
        <p14:creationId xmlns:p14="http://schemas.microsoft.com/office/powerpoint/2010/main" val="27387639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FD093-B8A1-CD8A-45CD-B51F9A580B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338C2F-F289-2523-4EC7-06AFC0443E2C}"/>
              </a:ext>
            </a:extLst>
          </p:cNvPr>
          <p:cNvSpPr>
            <a:spLocks noGrp="1"/>
          </p:cNvSpPr>
          <p:nvPr>
            <p:ph type="title"/>
          </p:nvPr>
        </p:nvSpPr>
        <p:spPr>
          <a:xfrm>
            <a:off x="259217" y="256268"/>
            <a:ext cx="10515600" cy="1001762"/>
          </a:xfrm>
        </p:spPr>
        <p:txBody>
          <a:bodyPr/>
          <a:lstStyle/>
          <a:p>
            <a:r>
              <a:rPr lang="es-419">
                <a:latin typeface="Arial"/>
                <a:cs typeface="Arial"/>
              </a:rPr>
              <a:t>Debate  en plenaria sobre el objetivo 7-1-7</a:t>
            </a:r>
          </a:p>
        </p:txBody>
      </p:sp>
      <p:sp>
        <p:nvSpPr>
          <p:cNvPr id="3" name="Text Placeholder 2">
            <a:extLst>
              <a:ext uri="{FF2B5EF4-FFF2-40B4-BE49-F238E27FC236}">
                <a16:creationId xmlns:a16="http://schemas.microsoft.com/office/drawing/2014/main" id="{297D00BA-DE80-CB3E-E6B1-CBC3E724A255}"/>
              </a:ext>
            </a:extLst>
          </p:cNvPr>
          <p:cNvSpPr>
            <a:spLocks noGrp="1"/>
          </p:cNvSpPr>
          <p:nvPr>
            <p:ph type="body" idx="1"/>
          </p:nvPr>
        </p:nvSpPr>
        <p:spPr>
          <a:xfrm>
            <a:off x="767802" y="973592"/>
            <a:ext cx="5157787" cy="823912"/>
          </a:xfrm>
        </p:spPr>
        <p:txBody>
          <a:bodyPr/>
          <a:lstStyle/>
          <a:p>
            <a:r>
              <a:rPr lang="es-419">
                <a:latin typeface="Arial"/>
                <a:cs typeface="Arial"/>
              </a:rPr>
              <a:t>Preguntas de debate</a:t>
            </a:r>
          </a:p>
        </p:txBody>
      </p:sp>
      <p:sp>
        <p:nvSpPr>
          <p:cNvPr id="4" name="Content Placeholder 3">
            <a:extLst>
              <a:ext uri="{FF2B5EF4-FFF2-40B4-BE49-F238E27FC236}">
                <a16:creationId xmlns:a16="http://schemas.microsoft.com/office/drawing/2014/main" id="{21917D54-6520-3EDD-4959-076C1BE34A1B}"/>
              </a:ext>
            </a:extLst>
          </p:cNvPr>
          <p:cNvSpPr>
            <a:spLocks noGrp="1"/>
          </p:cNvSpPr>
          <p:nvPr>
            <p:ph sz="half" idx="2"/>
          </p:nvPr>
        </p:nvSpPr>
        <p:spPr>
          <a:xfrm>
            <a:off x="767801" y="1905492"/>
            <a:ext cx="7864171" cy="4173325"/>
          </a:xfrm>
        </p:spPr>
        <p:txBody>
          <a:bodyPr vert="horz" lIns="91440" tIns="45720" rIns="91440" bIns="45720" rtlCol="0" anchor="t">
            <a:noAutofit/>
          </a:bodyPr>
          <a:lstStyle/>
          <a:p>
            <a:r>
              <a:rPr lang="es-419" sz="2400">
                <a:latin typeface="Arial"/>
                <a:cs typeface="Arial"/>
              </a:rPr>
              <a:t>¿Qué salió bien?</a:t>
            </a:r>
          </a:p>
          <a:p>
            <a:r>
              <a:rPr lang="es-419" sz="2400">
                <a:latin typeface="Arial"/>
                <a:cs typeface="Arial"/>
              </a:rPr>
              <a:t>¿Qué fue un reto?</a:t>
            </a:r>
          </a:p>
          <a:p>
            <a:r>
              <a:rPr lang="es-419" sz="2400">
                <a:latin typeface="Arial"/>
                <a:cs typeface="Arial"/>
              </a:rPr>
              <a:t>¿Qué preguntas les surgieron?</a:t>
            </a:r>
          </a:p>
        </p:txBody>
      </p:sp>
      <p:sp>
        <p:nvSpPr>
          <p:cNvPr id="13" name="Rectangle 12">
            <a:extLst>
              <a:ext uri="{FF2B5EF4-FFF2-40B4-BE49-F238E27FC236}">
                <a16:creationId xmlns:a16="http://schemas.microsoft.com/office/drawing/2014/main" id="{700D37B3-4290-8C1E-ACAD-E4D1B3E6A26E}"/>
              </a:ext>
            </a:extLst>
          </p:cNvPr>
          <p:cNvSpPr/>
          <p:nvPr/>
        </p:nvSpPr>
        <p:spPr>
          <a:xfrm>
            <a:off x="8074893"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C1B264B9-E8DC-E2B8-779D-F18A7CA616D0}"/>
              </a:ext>
            </a:extLst>
          </p:cNvPr>
          <p:cNvSpPr>
            <a:spLocks noGrp="1"/>
          </p:cNvSpPr>
          <p:nvPr>
            <p:ph type="body" sz="quarter" idx="3"/>
          </p:nvPr>
        </p:nvSpPr>
        <p:spPr>
          <a:xfrm>
            <a:off x="8217355" y="1243953"/>
            <a:ext cx="1837015" cy="823912"/>
          </a:xfrm>
        </p:spPr>
        <p:txBody>
          <a:bodyPr/>
          <a:lstStyle/>
          <a:p>
            <a:r>
              <a:rPr lang="es-419">
                <a:latin typeface="Arial"/>
                <a:cs typeface="Arial"/>
              </a:rPr>
              <a:t>Tiempo</a:t>
            </a:r>
          </a:p>
        </p:txBody>
      </p:sp>
      <p:sp>
        <p:nvSpPr>
          <p:cNvPr id="16" name="Content Placeholder 5">
            <a:extLst>
              <a:ext uri="{FF2B5EF4-FFF2-40B4-BE49-F238E27FC236}">
                <a16:creationId xmlns:a16="http://schemas.microsoft.com/office/drawing/2014/main" id="{47F59155-8D56-0564-5D16-0F8A2E11F7D9}"/>
              </a:ext>
            </a:extLst>
          </p:cNvPr>
          <p:cNvSpPr>
            <a:spLocks noGrp="1"/>
          </p:cNvSpPr>
          <p:nvPr>
            <p:ph sz="quarter" idx="4"/>
          </p:nvPr>
        </p:nvSpPr>
        <p:spPr>
          <a:xfrm>
            <a:off x="8217355" y="2067865"/>
            <a:ext cx="1737623" cy="724936"/>
          </a:xfrm>
        </p:spPr>
        <p:txBody>
          <a:bodyPr vert="horz" lIns="91440" tIns="45720" rIns="91440" bIns="45720" rtlCol="0" anchor="t">
            <a:noAutofit/>
          </a:bodyPr>
          <a:lstStyle/>
          <a:p>
            <a:r>
              <a:rPr lang="es-419">
                <a:latin typeface="Arial"/>
                <a:cs typeface="Arial"/>
              </a:rPr>
              <a:t>5 minutos </a:t>
            </a:r>
          </a:p>
        </p:txBody>
      </p:sp>
    </p:spTree>
    <p:extLst>
      <p:ext uri="{BB962C8B-B14F-4D97-AF65-F5344CB8AC3E}">
        <p14:creationId xmlns:p14="http://schemas.microsoft.com/office/powerpoint/2010/main" val="29033502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98142-23DA-FA7E-EFAC-9EB7206341A1}"/>
              </a:ext>
            </a:extLst>
          </p:cNvPr>
          <p:cNvSpPr>
            <a:spLocks noGrp="1"/>
          </p:cNvSpPr>
          <p:nvPr>
            <p:ph type="title"/>
          </p:nvPr>
        </p:nvSpPr>
        <p:spPr/>
        <p:txBody>
          <a:bodyPr/>
          <a:lstStyle/>
          <a:p>
            <a:r>
              <a:rPr lang="es-419" sz="4800"/>
              <a:t>Principios básicos de 7-1-7</a:t>
            </a:r>
          </a:p>
        </p:txBody>
      </p:sp>
      <p:sp>
        <p:nvSpPr>
          <p:cNvPr id="3" name="Text Placeholder 2">
            <a:extLst>
              <a:ext uri="{FF2B5EF4-FFF2-40B4-BE49-F238E27FC236}">
                <a16:creationId xmlns:a16="http://schemas.microsoft.com/office/drawing/2014/main" id="{8455F8F7-CEAD-A801-5125-570FD61B202B}"/>
              </a:ext>
            </a:extLst>
          </p:cNvPr>
          <p:cNvSpPr>
            <a:spLocks noGrp="1"/>
          </p:cNvSpPr>
          <p:nvPr>
            <p:ph type="body" idx="1"/>
          </p:nvPr>
        </p:nvSpPr>
        <p:spPr/>
        <p:txBody>
          <a:bodyPr vert="horz" lIns="91440" tIns="45720" rIns="91440" bIns="45720" rtlCol="0" anchor="t">
            <a:noAutofit/>
          </a:bodyPr>
          <a:lstStyle/>
          <a:p>
            <a:r>
              <a:rPr lang="es-419" sz="3000">
                <a:latin typeface="Arial"/>
                <a:cs typeface="Arial"/>
              </a:rPr>
              <a:t>Enseñar lo aprendido</a:t>
            </a:r>
          </a:p>
        </p:txBody>
      </p:sp>
    </p:spTree>
    <p:extLst>
      <p:ext uri="{BB962C8B-B14F-4D97-AF65-F5344CB8AC3E}">
        <p14:creationId xmlns:p14="http://schemas.microsoft.com/office/powerpoint/2010/main" val="25176119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DB611-3043-42AC-7571-9B3D4743B3FD}"/>
              </a:ext>
            </a:extLst>
          </p:cNvPr>
          <p:cNvSpPr>
            <a:spLocks noGrp="1"/>
          </p:cNvSpPr>
          <p:nvPr>
            <p:ph type="title"/>
          </p:nvPr>
        </p:nvSpPr>
        <p:spPr>
          <a:xfrm>
            <a:off x="259217" y="256268"/>
            <a:ext cx="10515600" cy="1001762"/>
          </a:xfrm>
        </p:spPr>
        <p:txBody>
          <a:bodyPr/>
          <a:lstStyle/>
          <a:p>
            <a:r>
              <a:rPr lang="es-419" sz="2800">
                <a:latin typeface="Arial"/>
                <a:cs typeface="Arial"/>
              </a:rPr>
              <a:t>Enseñar lo aprendido sobre principios básicos de 7-1-7</a:t>
            </a:r>
          </a:p>
        </p:txBody>
      </p:sp>
      <p:sp>
        <p:nvSpPr>
          <p:cNvPr id="3" name="Text Placeholder 2">
            <a:extLst>
              <a:ext uri="{FF2B5EF4-FFF2-40B4-BE49-F238E27FC236}">
                <a16:creationId xmlns:a16="http://schemas.microsoft.com/office/drawing/2014/main" id="{B8E7B07F-16F5-0A38-1A02-885D924685EB}"/>
              </a:ext>
            </a:extLst>
          </p:cNvPr>
          <p:cNvSpPr>
            <a:spLocks noGrp="1"/>
          </p:cNvSpPr>
          <p:nvPr>
            <p:ph type="body" idx="1"/>
          </p:nvPr>
        </p:nvSpPr>
        <p:spPr>
          <a:xfrm>
            <a:off x="349931" y="973592"/>
            <a:ext cx="5157787" cy="823912"/>
          </a:xfrm>
        </p:spPr>
        <p:txBody>
          <a:bodyPr/>
          <a:lstStyle/>
          <a:p>
            <a:r>
              <a:rPr lang="es-419">
                <a:latin typeface="Arial"/>
                <a:cs typeface="Arial"/>
              </a:rPr>
              <a:t>En sus grupos</a:t>
            </a:r>
          </a:p>
        </p:txBody>
      </p:sp>
      <p:sp>
        <p:nvSpPr>
          <p:cNvPr id="4" name="Content Placeholder 3">
            <a:extLst>
              <a:ext uri="{FF2B5EF4-FFF2-40B4-BE49-F238E27FC236}">
                <a16:creationId xmlns:a16="http://schemas.microsoft.com/office/drawing/2014/main" id="{4300BAF6-8B41-4C3F-A64B-30C3FF805B46}"/>
              </a:ext>
            </a:extLst>
          </p:cNvPr>
          <p:cNvSpPr>
            <a:spLocks noGrp="1"/>
          </p:cNvSpPr>
          <p:nvPr>
            <p:ph sz="half" idx="2"/>
          </p:nvPr>
        </p:nvSpPr>
        <p:spPr>
          <a:xfrm>
            <a:off x="349930" y="1905492"/>
            <a:ext cx="6236103" cy="4173325"/>
          </a:xfrm>
        </p:spPr>
        <p:txBody>
          <a:bodyPr vert="horz" lIns="91440" tIns="45720" rIns="91440" bIns="45720" rtlCol="0" anchor="t">
            <a:noAutofit/>
          </a:bodyPr>
          <a:lstStyle/>
          <a:p>
            <a:r>
              <a:rPr lang="es-419" sz="2100">
                <a:latin typeface="Arial"/>
                <a:cs typeface="Arial"/>
              </a:rPr>
              <a:t>Asignen roles iniciales a cada persona:</a:t>
            </a:r>
          </a:p>
          <a:p>
            <a:pPr lvl="1"/>
            <a:r>
              <a:rPr lang="es-419" sz="2100">
                <a:latin typeface="Arial"/>
                <a:cs typeface="Arial"/>
              </a:rPr>
              <a:t>Facilitador: explica la diapositiva seleccionada</a:t>
            </a:r>
          </a:p>
          <a:p>
            <a:pPr lvl="1"/>
            <a:r>
              <a:rPr lang="es-419" sz="2100">
                <a:latin typeface="Arial"/>
                <a:cs typeface="Arial"/>
              </a:rPr>
              <a:t>Tipo de participante difícil: </a:t>
            </a:r>
            <a:r>
              <a:rPr lang="es-419" sz="2100" b="1">
                <a:latin typeface="Arial"/>
                <a:cs typeface="Arial"/>
              </a:rPr>
              <a:t>RESISTENTE</a:t>
            </a:r>
          </a:p>
          <a:p>
            <a:pPr lvl="1"/>
            <a:r>
              <a:rPr lang="es-419" sz="2100">
                <a:latin typeface="Arial"/>
                <a:cs typeface="Arial"/>
              </a:rPr>
              <a:t>Observador</a:t>
            </a:r>
          </a:p>
          <a:p>
            <a:r>
              <a:rPr lang="es-419" sz="2100">
                <a:latin typeface="Arial"/>
                <a:cs typeface="Arial"/>
              </a:rPr>
              <a:t>Facilitador: tiene ~1-2 minutos para enseñar la diapositiva.</a:t>
            </a:r>
          </a:p>
          <a:p>
            <a:pPr lvl="1"/>
            <a:r>
              <a:rPr lang="es-419" sz="2100">
                <a:latin typeface="Arial"/>
                <a:cs typeface="Arial"/>
              </a:rPr>
              <a:t>Tiene que explicar la diapositiva, no solo leerla.</a:t>
            </a:r>
          </a:p>
          <a:p>
            <a:r>
              <a:rPr lang="es-419" sz="2100">
                <a:latin typeface="Arial"/>
                <a:cs typeface="Arial"/>
              </a:rPr>
              <a:t>El participante difícil hará preguntas basadas en su “tipo”. </a:t>
            </a:r>
          </a:p>
          <a:p>
            <a:r>
              <a:rPr lang="es-419" sz="2100">
                <a:latin typeface="Arial"/>
                <a:cs typeface="Arial"/>
              </a:rPr>
              <a:t>Roten roles y repitan 2 veces más para que cada persona pueda ser facilitador, si es posible.</a:t>
            </a:r>
          </a:p>
        </p:txBody>
      </p:sp>
      <p:pic>
        <p:nvPicPr>
          <p:cNvPr id="7" name="Picture 6">
            <a:extLst>
              <a:ext uri="{FF2B5EF4-FFF2-40B4-BE49-F238E27FC236}">
                <a16:creationId xmlns:a16="http://schemas.microsoft.com/office/drawing/2014/main" id="{C1249F43-01B2-1722-8D9E-64695C90F9A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76646" y="1183135"/>
            <a:ext cx="5025968" cy="2838194"/>
          </a:xfrm>
          <a:prstGeom prst="rect">
            <a:avLst/>
          </a:prstGeom>
          <a:ln w="12700">
            <a:solidFill>
              <a:schemeClr val="tx2"/>
            </a:solidFill>
          </a:ln>
        </p:spPr>
      </p:pic>
      <p:sp>
        <p:nvSpPr>
          <p:cNvPr id="15" name="Rectangle 14">
            <a:extLst>
              <a:ext uri="{FF2B5EF4-FFF2-40B4-BE49-F238E27FC236}">
                <a16:creationId xmlns:a16="http://schemas.microsoft.com/office/drawing/2014/main" id="{854B1077-4A16-B147-AEB6-DF18D94112B8}"/>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BD5EC59F-972E-3F1C-8184-437C42485874}"/>
              </a:ext>
            </a:extLst>
          </p:cNvPr>
          <p:cNvSpPr>
            <a:spLocks noGrp="1"/>
          </p:cNvSpPr>
          <p:nvPr>
            <p:ph type="body" sz="quarter" idx="3"/>
          </p:nvPr>
        </p:nvSpPr>
        <p:spPr>
          <a:xfrm>
            <a:off x="6820805" y="3946434"/>
            <a:ext cx="4880429" cy="823912"/>
          </a:xfrm>
        </p:spPr>
        <p:txBody>
          <a:bodyPr/>
          <a:lstStyle/>
          <a:p>
            <a:r>
              <a:rPr lang="es-419">
                <a:latin typeface="Arial"/>
                <a:cs typeface="Arial"/>
              </a:rPr>
              <a:t>Tiempo</a:t>
            </a:r>
          </a:p>
        </p:txBody>
      </p:sp>
      <p:sp>
        <p:nvSpPr>
          <p:cNvPr id="17" name="Content Placeholder 5">
            <a:extLst>
              <a:ext uri="{FF2B5EF4-FFF2-40B4-BE49-F238E27FC236}">
                <a16:creationId xmlns:a16="http://schemas.microsoft.com/office/drawing/2014/main" id="{7E3CE493-902C-14A1-8086-407D882F54A9}"/>
              </a:ext>
            </a:extLst>
          </p:cNvPr>
          <p:cNvSpPr>
            <a:spLocks noGrp="1"/>
          </p:cNvSpPr>
          <p:nvPr>
            <p:ph sz="quarter" idx="4"/>
          </p:nvPr>
        </p:nvSpPr>
        <p:spPr>
          <a:xfrm>
            <a:off x="6838678" y="4832209"/>
            <a:ext cx="4776556" cy="1445128"/>
          </a:xfrm>
        </p:spPr>
        <p:txBody>
          <a:bodyPr vert="horz" lIns="91440" tIns="45720" rIns="91440" bIns="45720" rtlCol="0" anchor="t">
            <a:noAutofit/>
          </a:bodyPr>
          <a:lstStyle/>
          <a:p>
            <a:r>
              <a:rPr lang="es-419" sz="2000">
                <a:latin typeface="Arial"/>
                <a:cs typeface="Arial"/>
              </a:rPr>
              <a:t>10 minutos de juego de roles</a:t>
            </a:r>
          </a:p>
          <a:p>
            <a:pPr lvl="1"/>
            <a:r>
              <a:rPr lang="es-419" sz="1800">
                <a:latin typeface="Arial"/>
                <a:cs typeface="Arial"/>
              </a:rPr>
              <a:t>~3 minutos por persona</a:t>
            </a:r>
          </a:p>
          <a:p>
            <a:r>
              <a:rPr lang="es-419" sz="2000">
                <a:latin typeface="Arial"/>
                <a:cs typeface="Arial"/>
              </a:rPr>
              <a:t>5 minutos para discutir en sus grupos</a:t>
            </a:r>
          </a:p>
          <a:p>
            <a:r>
              <a:rPr lang="es-419" sz="2000">
                <a:latin typeface="Arial"/>
                <a:cs typeface="Arial"/>
              </a:rPr>
              <a:t>5 minutos de debate en el plenario</a:t>
            </a:r>
          </a:p>
        </p:txBody>
      </p:sp>
    </p:spTree>
    <p:extLst>
      <p:ext uri="{BB962C8B-B14F-4D97-AF65-F5344CB8AC3E}">
        <p14:creationId xmlns:p14="http://schemas.microsoft.com/office/powerpoint/2010/main" val="2270159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5B9CD9C-71B6-266F-27C3-35471F820F6C}"/>
              </a:ext>
            </a:extLst>
          </p:cNvPr>
          <p:cNvSpPr txBox="1"/>
          <p:nvPr/>
        </p:nvSpPr>
        <p:spPr>
          <a:xfrm>
            <a:off x="-100361" y="-122663"/>
            <a:ext cx="0" cy="0"/>
          </a:xfrm>
          <a:prstGeom prst="rect">
            <a:avLst/>
          </a:prstGeom>
        </p:spPr>
        <p:txBody>
          <a:bodyPr vert="horz" wrap="none" lIns="0" tIns="0" rIns="0" bIns="45720" rtlCol="0" anchor="t">
            <a:normAutofit fontScale="25000" lnSpcReduction="20000"/>
          </a:bodyPr>
          <a:lstStyle/>
          <a:p>
            <a:endParaRPr lang="en-US" sz="2400">
              <a:solidFill>
                <a:srgbClr val="6577BA"/>
              </a:solidFill>
              <a:latin typeface="Arial" panose="020B0604020202020204"/>
            </a:endParaRPr>
          </a:p>
        </p:txBody>
      </p:sp>
      <p:sp>
        <p:nvSpPr>
          <p:cNvPr id="4" name="Title 2">
            <a:extLst>
              <a:ext uri="{FF2B5EF4-FFF2-40B4-BE49-F238E27FC236}">
                <a16:creationId xmlns:a16="http://schemas.microsoft.com/office/drawing/2014/main" id="{5BE5100A-900B-06A2-8B58-50331332D230}"/>
              </a:ext>
            </a:extLst>
          </p:cNvPr>
          <p:cNvSpPr>
            <a:spLocks noGrp="1"/>
          </p:cNvSpPr>
          <p:nvPr>
            <p:ph type="title"/>
          </p:nvPr>
        </p:nvSpPr>
        <p:spPr>
          <a:xfrm>
            <a:off x="347467" y="495442"/>
            <a:ext cx="10515600" cy="1087808"/>
          </a:xfrm>
        </p:spPr>
        <p:txBody>
          <a:bodyPr/>
          <a:lstStyle/>
          <a:p>
            <a:r>
              <a:rPr lang="es-419"/>
              <a:t>Actividad para romper el hielo</a:t>
            </a:r>
          </a:p>
        </p:txBody>
      </p:sp>
      <p:sp>
        <p:nvSpPr>
          <p:cNvPr id="5" name="Content Placeholder 2">
            <a:extLst>
              <a:ext uri="{FF2B5EF4-FFF2-40B4-BE49-F238E27FC236}">
                <a16:creationId xmlns:a16="http://schemas.microsoft.com/office/drawing/2014/main" id="{9E3CFA37-52C0-D6AC-7E72-5A59F709C092}"/>
              </a:ext>
            </a:extLst>
          </p:cNvPr>
          <p:cNvSpPr>
            <a:spLocks noGrp="1"/>
          </p:cNvSpPr>
          <p:nvPr>
            <p:ph idx="1"/>
          </p:nvPr>
        </p:nvSpPr>
        <p:spPr>
          <a:xfrm>
            <a:off x="838200" y="1452934"/>
            <a:ext cx="10231877" cy="4179240"/>
          </a:xfrm>
        </p:spPr>
        <p:txBody>
          <a:bodyPr vert="horz" lIns="91440" tIns="45720" rIns="91440" bIns="45720" rtlCol="0" anchor="t">
            <a:noAutofit/>
          </a:bodyPr>
          <a:lstStyle/>
          <a:p>
            <a:pPr marL="0" indent="0">
              <a:lnSpc>
                <a:spcPct val="114000"/>
              </a:lnSpc>
              <a:buNone/>
            </a:pPr>
            <a:r>
              <a:rPr lang="es-419" sz="3200" b="1">
                <a:solidFill>
                  <a:schemeClr val="tx2"/>
                </a:solidFill>
                <a:latin typeface="Arial"/>
                <a:cs typeface="Arial"/>
              </a:rPr>
              <a:t>Formen grupos de 2 o 3 personas</a:t>
            </a:r>
          </a:p>
          <a:p>
            <a:pPr marL="0" indent="0">
              <a:lnSpc>
                <a:spcPct val="113999"/>
              </a:lnSpc>
              <a:buNone/>
            </a:pPr>
            <a:endParaRPr lang="en-US" sz="1200" b="1">
              <a:solidFill>
                <a:schemeClr val="tx2"/>
              </a:solidFill>
              <a:latin typeface="Arial"/>
              <a:cs typeface="Arial"/>
            </a:endParaRPr>
          </a:p>
          <a:p>
            <a:pPr>
              <a:lnSpc>
                <a:spcPct val="114000"/>
              </a:lnSpc>
            </a:pPr>
            <a:r>
              <a:rPr lang="es-419" sz="3200">
                <a:latin typeface="Arial"/>
                <a:cs typeface="Arial"/>
              </a:rPr>
              <a:t>Una persona compartirá tres datos sobre sí mismo, dos que son verdaderos y uno falso.</a:t>
            </a:r>
          </a:p>
          <a:p>
            <a:pPr>
              <a:lnSpc>
                <a:spcPct val="114000"/>
              </a:lnSpc>
            </a:pPr>
            <a:r>
              <a:rPr lang="es-419" sz="3200">
                <a:latin typeface="Arial"/>
                <a:cs typeface="Arial"/>
              </a:rPr>
              <a:t>El resto del grupo trata de adivinar cuál no es cierto</a:t>
            </a:r>
          </a:p>
          <a:p>
            <a:pPr>
              <a:lnSpc>
                <a:spcPct val="114000"/>
              </a:lnSpc>
            </a:pPr>
            <a:r>
              <a:rPr lang="es-419" sz="3200">
                <a:latin typeface="Arial"/>
                <a:cs typeface="Arial"/>
              </a:rPr>
              <a:t>Tomen turnos hasta que se acabe el tiempo.  </a:t>
            </a:r>
          </a:p>
        </p:txBody>
      </p:sp>
    </p:spTree>
    <p:extLst>
      <p:ext uri="{BB962C8B-B14F-4D97-AF65-F5344CB8AC3E}">
        <p14:creationId xmlns:p14="http://schemas.microsoft.com/office/powerpoint/2010/main" val="35077050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5B9CD9C-71B6-266F-27C3-35471F820F6C}"/>
              </a:ext>
            </a:extLst>
          </p:cNvPr>
          <p:cNvSpPr txBox="1"/>
          <p:nvPr/>
        </p:nvSpPr>
        <p:spPr>
          <a:xfrm>
            <a:off x="-100361" y="-122663"/>
            <a:ext cx="0" cy="0"/>
          </a:xfrm>
          <a:prstGeom prst="rect">
            <a:avLst/>
          </a:prstGeom>
        </p:spPr>
        <p:txBody>
          <a:bodyPr vert="horz" wrap="none" lIns="0" tIns="0" rIns="0" bIns="45720" rtlCol="0" anchor="t">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6577BA"/>
              </a:solidFill>
              <a:effectLst/>
              <a:uLnTx/>
              <a:uFillTx/>
              <a:latin typeface="Arial" panose="020B0604020202020204"/>
              <a:ea typeface="+mn-ea"/>
              <a:cs typeface="+mn-cs"/>
            </a:endParaRPr>
          </a:p>
        </p:txBody>
      </p:sp>
      <p:sp>
        <p:nvSpPr>
          <p:cNvPr id="4" name="Title 2">
            <a:extLst>
              <a:ext uri="{FF2B5EF4-FFF2-40B4-BE49-F238E27FC236}">
                <a16:creationId xmlns:a16="http://schemas.microsoft.com/office/drawing/2014/main" id="{5BE5100A-900B-06A2-8B58-50331332D230}"/>
              </a:ext>
            </a:extLst>
          </p:cNvPr>
          <p:cNvSpPr>
            <a:spLocks noGrp="1"/>
          </p:cNvSpPr>
          <p:nvPr>
            <p:ph type="title"/>
          </p:nvPr>
        </p:nvSpPr>
        <p:spPr>
          <a:xfrm>
            <a:off x="255103" y="241442"/>
            <a:ext cx="11482280" cy="1087808"/>
          </a:xfrm>
        </p:spPr>
        <p:txBody>
          <a:bodyPr>
            <a:normAutofit/>
          </a:bodyPr>
          <a:lstStyle/>
          <a:p>
            <a:r>
              <a:rPr lang="es-419">
                <a:latin typeface="Arial"/>
                <a:cs typeface="Arial"/>
              </a:rPr>
              <a:t>Principios básicos</a:t>
            </a:r>
            <a:br>
              <a:rPr lang="es-419"/>
            </a:br>
            <a:endParaRPr lang="es-419"/>
          </a:p>
        </p:txBody>
      </p:sp>
      <p:sp>
        <p:nvSpPr>
          <p:cNvPr id="5" name="Content Placeholder 2">
            <a:extLst>
              <a:ext uri="{FF2B5EF4-FFF2-40B4-BE49-F238E27FC236}">
                <a16:creationId xmlns:a16="http://schemas.microsoft.com/office/drawing/2014/main" id="{9E3CFA37-52C0-D6AC-7E72-5A59F709C092}"/>
              </a:ext>
            </a:extLst>
          </p:cNvPr>
          <p:cNvSpPr>
            <a:spLocks noGrp="1"/>
          </p:cNvSpPr>
          <p:nvPr>
            <p:ph idx="1"/>
          </p:nvPr>
        </p:nvSpPr>
        <p:spPr>
          <a:xfrm>
            <a:off x="1151303" y="1425558"/>
            <a:ext cx="10317608" cy="4859134"/>
          </a:xfrm>
        </p:spPr>
        <p:txBody>
          <a:bodyPr vert="horz" lIns="91440" tIns="45720" rIns="91440" bIns="45720" rtlCol="0" anchor="t">
            <a:noAutofit/>
          </a:bodyPr>
          <a:lstStyle/>
          <a:p>
            <a:pPr>
              <a:lnSpc>
                <a:spcPct val="100000"/>
              </a:lnSpc>
            </a:pPr>
            <a:r>
              <a:rPr lang="es-419">
                <a:solidFill>
                  <a:schemeClr val="tx1"/>
                </a:solidFill>
                <a:latin typeface="Arial"/>
                <a:cs typeface="Arial"/>
              </a:rPr>
              <a:t>Utilizar regularmente el enfoque 7-1-7 para mejorar continuamente el desempeño.</a:t>
            </a:r>
          </a:p>
          <a:p>
            <a:pPr>
              <a:lnSpc>
                <a:spcPct val="100000"/>
              </a:lnSpc>
            </a:pPr>
            <a:r>
              <a:rPr lang="es-419">
                <a:latin typeface="Arial"/>
                <a:cs typeface="Arial"/>
              </a:rPr>
              <a:t>El enfoque 7-1-7 pretende ser una oportunidad de aprendizaje y funciona mejor con una evaluación no punitiva, honesta y transparente.</a:t>
            </a:r>
          </a:p>
          <a:p>
            <a:pPr>
              <a:lnSpc>
                <a:spcPct val="100000"/>
              </a:lnSpc>
            </a:pPr>
            <a:r>
              <a:rPr lang="es-419">
                <a:solidFill>
                  <a:schemeClr val="tx1"/>
                </a:solidFill>
                <a:latin typeface="Arial"/>
                <a:cs typeface="Arial"/>
              </a:rPr>
              <a:t>Cada intervalo del enfoque 7-1-7 (detección, notificación y respuesta temprana) es esencial. </a:t>
            </a:r>
          </a:p>
          <a:p>
            <a:pPr>
              <a:lnSpc>
                <a:spcPct val="100000"/>
              </a:lnSpc>
            </a:pPr>
            <a:r>
              <a:rPr lang="es-419">
                <a:solidFill>
                  <a:schemeClr val="tx1"/>
                </a:solidFill>
                <a:latin typeface="Arial"/>
                <a:cs typeface="Arial"/>
              </a:rPr>
              <a:t>Cuanto antes utilicen el enfoque 7-1-7, más posibilidades tendrán de calibrar la respuesta al brote.</a:t>
            </a:r>
          </a:p>
          <a:p>
            <a:pPr>
              <a:lnSpc>
                <a:spcPct val="100000"/>
              </a:lnSpc>
            </a:pPr>
            <a:r>
              <a:rPr lang="es-419">
                <a:solidFill>
                  <a:schemeClr val="tx1"/>
                </a:solidFill>
                <a:latin typeface="Arial"/>
                <a:cs typeface="Arial"/>
              </a:rPr>
              <a:t>El enfoque 7-1-7 se integra de manera flexible en los sistemas y flujos de trabajo, la planificación y los marcos existentes. </a:t>
            </a:r>
          </a:p>
          <a:p>
            <a:pPr>
              <a:lnSpc>
                <a:spcPct val="100000"/>
              </a:lnSpc>
            </a:pPr>
            <a:r>
              <a:rPr lang="es-419">
                <a:solidFill>
                  <a:schemeClr val="tx1"/>
                </a:solidFill>
                <a:latin typeface="Arial"/>
                <a:cs typeface="Arial"/>
              </a:rPr>
              <a:t>Involucren a un amplio conjunto de partes interesadas, porque el enfoque 7-1-7 se centra en abordar una amplia variedad de cuellos de botella sistémicos.</a:t>
            </a:r>
          </a:p>
        </p:txBody>
      </p:sp>
    </p:spTree>
    <p:extLst>
      <p:ext uri="{BB962C8B-B14F-4D97-AF65-F5344CB8AC3E}">
        <p14:creationId xmlns:p14="http://schemas.microsoft.com/office/powerpoint/2010/main" val="3277635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F45A5-825A-892C-6E5D-A0FD007F6B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B25FC9-1340-270D-9F6B-56D082865F37}"/>
              </a:ext>
            </a:extLst>
          </p:cNvPr>
          <p:cNvSpPr>
            <a:spLocks noGrp="1"/>
          </p:cNvSpPr>
          <p:nvPr>
            <p:ph type="title"/>
          </p:nvPr>
        </p:nvSpPr>
        <p:spPr>
          <a:xfrm>
            <a:off x="259217" y="256268"/>
            <a:ext cx="10515600" cy="1001762"/>
          </a:xfrm>
        </p:spPr>
        <p:txBody>
          <a:bodyPr/>
          <a:lstStyle/>
          <a:p>
            <a:r>
              <a:rPr lang="es-419">
                <a:latin typeface="Arial"/>
                <a:cs typeface="Arial"/>
              </a:rPr>
              <a:t>Debate en tríos sobre principios básicos de 7-1-7</a:t>
            </a:r>
          </a:p>
        </p:txBody>
      </p:sp>
      <p:sp>
        <p:nvSpPr>
          <p:cNvPr id="3" name="Text Placeholder 2">
            <a:extLst>
              <a:ext uri="{FF2B5EF4-FFF2-40B4-BE49-F238E27FC236}">
                <a16:creationId xmlns:a16="http://schemas.microsoft.com/office/drawing/2014/main" id="{5412F363-9F2D-15DF-9178-3CE5B7A85AFF}"/>
              </a:ext>
            </a:extLst>
          </p:cNvPr>
          <p:cNvSpPr>
            <a:spLocks noGrp="1"/>
          </p:cNvSpPr>
          <p:nvPr>
            <p:ph type="body" idx="1"/>
          </p:nvPr>
        </p:nvSpPr>
        <p:spPr>
          <a:xfrm>
            <a:off x="349931" y="973592"/>
            <a:ext cx="5157787" cy="823912"/>
          </a:xfrm>
        </p:spPr>
        <p:txBody>
          <a:bodyPr/>
          <a:lstStyle/>
          <a:p>
            <a:r>
              <a:rPr lang="es-419">
                <a:latin typeface="Arial"/>
                <a:cs typeface="Arial"/>
              </a:rPr>
              <a:t>En sus grupos</a:t>
            </a:r>
          </a:p>
        </p:txBody>
      </p:sp>
      <p:sp>
        <p:nvSpPr>
          <p:cNvPr id="4" name="Content Placeholder 3">
            <a:extLst>
              <a:ext uri="{FF2B5EF4-FFF2-40B4-BE49-F238E27FC236}">
                <a16:creationId xmlns:a16="http://schemas.microsoft.com/office/drawing/2014/main" id="{E043206A-C577-67DB-EA43-704526AACF3B}"/>
              </a:ext>
            </a:extLst>
          </p:cNvPr>
          <p:cNvSpPr>
            <a:spLocks noGrp="1"/>
          </p:cNvSpPr>
          <p:nvPr>
            <p:ph sz="half" idx="2"/>
          </p:nvPr>
        </p:nvSpPr>
        <p:spPr>
          <a:xfrm>
            <a:off x="349930" y="1905492"/>
            <a:ext cx="8362121" cy="4173325"/>
          </a:xfrm>
        </p:spPr>
        <p:txBody>
          <a:bodyPr vert="horz" lIns="91440" tIns="45720" rIns="91440" bIns="45720" rtlCol="0" anchor="t">
            <a:noAutofit/>
          </a:bodyPr>
          <a:lstStyle/>
          <a:p>
            <a:r>
              <a:rPr lang="es-419" sz="2400">
                <a:latin typeface="Arial"/>
                <a:cs typeface="Arial"/>
              </a:rPr>
              <a:t>Debata el juego de roles. Preguntas de debate sugeridas:</a:t>
            </a:r>
          </a:p>
          <a:p>
            <a:pPr lvl="1"/>
            <a:r>
              <a:rPr lang="es-419" sz="2400">
                <a:latin typeface="Arial"/>
                <a:cs typeface="Arial"/>
              </a:rPr>
              <a:t>¿Qué comentarios tiene el observador?</a:t>
            </a:r>
          </a:p>
          <a:p>
            <a:pPr lvl="1"/>
            <a:r>
              <a:rPr lang="es-419" sz="2400">
                <a:latin typeface="Arial"/>
                <a:cs typeface="Arial"/>
              </a:rPr>
              <a:t>¿Qué funcionó bien en el juego de roles?</a:t>
            </a:r>
          </a:p>
          <a:p>
            <a:pPr lvl="1"/>
            <a:r>
              <a:rPr lang="es-419" sz="2400">
                <a:latin typeface="Arial"/>
                <a:cs typeface="Arial"/>
              </a:rPr>
              <a:t>¿Qué preguntas creen que los participantes podrían hacer sobre el tema?</a:t>
            </a:r>
          </a:p>
          <a:p>
            <a:pPr lvl="1"/>
            <a:endParaRPr lang="en-US" sz="2400">
              <a:latin typeface="Arial"/>
              <a:cs typeface="Arial"/>
            </a:endParaRPr>
          </a:p>
          <a:p>
            <a:r>
              <a:rPr lang="es-419" sz="2400">
                <a:latin typeface="Arial"/>
                <a:cs typeface="Arial"/>
              </a:rPr>
              <a:t>Añadan cualquier pregunta que tengan a la lista de preguntas pendientes.</a:t>
            </a:r>
          </a:p>
        </p:txBody>
      </p:sp>
      <p:sp>
        <p:nvSpPr>
          <p:cNvPr id="13" name="Rectangle 12">
            <a:extLst>
              <a:ext uri="{FF2B5EF4-FFF2-40B4-BE49-F238E27FC236}">
                <a16:creationId xmlns:a16="http://schemas.microsoft.com/office/drawing/2014/main" id="{4C941654-4462-3206-56EB-22D954D545A8}"/>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EF5FD36F-D71D-0885-DA52-02AFFC5D015B}"/>
              </a:ext>
            </a:extLst>
          </p:cNvPr>
          <p:cNvSpPr>
            <a:spLocks noGrp="1"/>
          </p:cNvSpPr>
          <p:nvPr>
            <p:ph type="body" sz="quarter" idx="3"/>
          </p:nvPr>
        </p:nvSpPr>
        <p:spPr>
          <a:xfrm>
            <a:off x="9028516" y="1243953"/>
            <a:ext cx="1837015" cy="823912"/>
          </a:xfrm>
        </p:spPr>
        <p:txBody>
          <a:bodyPr/>
          <a:lstStyle/>
          <a:p>
            <a:r>
              <a:rPr lang="es-419">
                <a:latin typeface="Arial"/>
                <a:cs typeface="Arial"/>
              </a:rPr>
              <a:t>Tiempo</a:t>
            </a:r>
          </a:p>
        </p:txBody>
      </p:sp>
      <p:sp>
        <p:nvSpPr>
          <p:cNvPr id="16" name="Content Placeholder 5">
            <a:extLst>
              <a:ext uri="{FF2B5EF4-FFF2-40B4-BE49-F238E27FC236}">
                <a16:creationId xmlns:a16="http://schemas.microsoft.com/office/drawing/2014/main" id="{71088C99-F8EA-0F20-DAC0-B6DF6F19D52E}"/>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s-419">
                <a:latin typeface="Arial"/>
                <a:cs typeface="Arial"/>
              </a:rPr>
              <a:t>5 minutos </a:t>
            </a:r>
          </a:p>
        </p:txBody>
      </p:sp>
    </p:spTree>
    <p:extLst>
      <p:ext uri="{BB962C8B-B14F-4D97-AF65-F5344CB8AC3E}">
        <p14:creationId xmlns:p14="http://schemas.microsoft.com/office/powerpoint/2010/main" val="42184630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E4B18-3794-556C-CAC8-CC40586B1A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9C059C-43D9-27F3-BD60-08E9D7C5D8C2}"/>
              </a:ext>
            </a:extLst>
          </p:cNvPr>
          <p:cNvSpPr>
            <a:spLocks noGrp="1"/>
          </p:cNvSpPr>
          <p:nvPr>
            <p:ph type="title"/>
          </p:nvPr>
        </p:nvSpPr>
        <p:spPr>
          <a:xfrm>
            <a:off x="259217" y="256268"/>
            <a:ext cx="10515600" cy="1001762"/>
          </a:xfrm>
        </p:spPr>
        <p:txBody>
          <a:bodyPr/>
          <a:lstStyle/>
          <a:p>
            <a:r>
              <a:rPr lang="es-419">
                <a:latin typeface="Arial"/>
                <a:cs typeface="Arial"/>
              </a:rPr>
              <a:t>Debate plenario sobre los principios básicos de 7-1-7</a:t>
            </a:r>
          </a:p>
        </p:txBody>
      </p:sp>
      <p:sp>
        <p:nvSpPr>
          <p:cNvPr id="3" name="Text Placeholder 2">
            <a:extLst>
              <a:ext uri="{FF2B5EF4-FFF2-40B4-BE49-F238E27FC236}">
                <a16:creationId xmlns:a16="http://schemas.microsoft.com/office/drawing/2014/main" id="{334C198D-E6BA-F79F-45CD-047699F445C6}"/>
              </a:ext>
            </a:extLst>
          </p:cNvPr>
          <p:cNvSpPr>
            <a:spLocks noGrp="1"/>
          </p:cNvSpPr>
          <p:nvPr>
            <p:ph type="body" idx="1"/>
          </p:nvPr>
        </p:nvSpPr>
        <p:spPr>
          <a:xfrm>
            <a:off x="349931" y="973592"/>
            <a:ext cx="5157787" cy="823912"/>
          </a:xfrm>
        </p:spPr>
        <p:txBody>
          <a:bodyPr/>
          <a:lstStyle/>
          <a:p>
            <a:r>
              <a:rPr lang="es-419">
                <a:latin typeface="Arial"/>
                <a:cs typeface="Arial"/>
              </a:rPr>
              <a:t>Preguntas de debate</a:t>
            </a:r>
          </a:p>
        </p:txBody>
      </p:sp>
      <p:sp>
        <p:nvSpPr>
          <p:cNvPr id="4" name="Content Placeholder 3">
            <a:extLst>
              <a:ext uri="{FF2B5EF4-FFF2-40B4-BE49-F238E27FC236}">
                <a16:creationId xmlns:a16="http://schemas.microsoft.com/office/drawing/2014/main" id="{D112EBED-657F-1572-C86A-FAADFDF67A44}"/>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es-419" sz="2400">
                <a:latin typeface="Arial"/>
                <a:cs typeface="Arial"/>
              </a:rPr>
              <a:t>¿Qué salió bien?</a:t>
            </a:r>
          </a:p>
          <a:p>
            <a:r>
              <a:rPr lang="es-419" sz="2400">
                <a:latin typeface="Arial"/>
                <a:cs typeface="Arial"/>
              </a:rPr>
              <a:t>¿Qué fue un reto?</a:t>
            </a:r>
          </a:p>
          <a:p>
            <a:r>
              <a:rPr lang="es-419" sz="2400">
                <a:latin typeface="Arial"/>
                <a:cs typeface="Arial"/>
              </a:rPr>
              <a:t>¿Qué preguntas les surgieron?</a:t>
            </a:r>
          </a:p>
        </p:txBody>
      </p:sp>
      <p:sp>
        <p:nvSpPr>
          <p:cNvPr id="13" name="Rectangle 12">
            <a:extLst>
              <a:ext uri="{FF2B5EF4-FFF2-40B4-BE49-F238E27FC236}">
                <a16:creationId xmlns:a16="http://schemas.microsoft.com/office/drawing/2014/main" id="{91F2B360-064B-9E76-ECCF-1F669BEC35BA}"/>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2DB3913F-367C-017B-F687-5B009D6530E3}"/>
              </a:ext>
            </a:extLst>
          </p:cNvPr>
          <p:cNvSpPr>
            <a:spLocks noGrp="1"/>
          </p:cNvSpPr>
          <p:nvPr>
            <p:ph type="body" sz="quarter" idx="3"/>
          </p:nvPr>
        </p:nvSpPr>
        <p:spPr>
          <a:xfrm>
            <a:off x="9028516" y="1243953"/>
            <a:ext cx="1837015" cy="823912"/>
          </a:xfrm>
        </p:spPr>
        <p:txBody>
          <a:bodyPr/>
          <a:lstStyle/>
          <a:p>
            <a:r>
              <a:rPr lang="es-419">
                <a:latin typeface="Arial"/>
                <a:cs typeface="Arial"/>
              </a:rPr>
              <a:t>Tiempo</a:t>
            </a:r>
          </a:p>
        </p:txBody>
      </p:sp>
      <p:sp>
        <p:nvSpPr>
          <p:cNvPr id="16" name="Content Placeholder 5">
            <a:extLst>
              <a:ext uri="{FF2B5EF4-FFF2-40B4-BE49-F238E27FC236}">
                <a16:creationId xmlns:a16="http://schemas.microsoft.com/office/drawing/2014/main" id="{AE0DA26C-54C5-8604-F4E1-E8DB85E09405}"/>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s-419">
                <a:latin typeface="Arial"/>
                <a:cs typeface="Arial"/>
              </a:rPr>
              <a:t>5 minutos </a:t>
            </a:r>
          </a:p>
        </p:txBody>
      </p:sp>
    </p:spTree>
    <p:extLst>
      <p:ext uri="{BB962C8B-B14F-4D97-AF65-F5344CB8AC3E}">
        <p14:creationId xmlns:p14="http://schemas.microsoft.com/office/powerpoint/2010/main" val="20764700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A0024-DBDF-99DB-4B47-89FF5141DD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A81126-3861-DB4F-67F9-55F6AA98FF83}"/>
              </a:ext>
            </a:extLst>
          </p:cNvPr>
          <p:cNvSpPr>
            <a:spLocks noGrp="1"/>
          </p:cNvSpPr>
          <p:nvPr>
            <p:ph type="title"/>
          </p:nvPr>
        </p:nvSpPr>
        <p:spPr/>
        <p:txBody>
          <a:bodyPr/>
          <a:lstStyle/>
          <a:p>
            <a:r>
              <a:rPr lang="es-419"/>
              <a:t>Utilizar 7-1-7</a:t>
            </a:r>
          </a:p>
        </p:txBody>
      </p:sp>
      <p:sp>
        <p:nvSpPr>
          <p:cNvPr id="3" name="Text Placeholder 2">
            <a:extLst>
              <a:ext uri="{FF2B5EF4-FFF2-40B4-BE49-F238E27FC236}">
                <a16:creationId xmlns:a16="http://schemas.microsoft.com/office/drawing/2014/main" id="{5C84B3FD-AF22-4EB2-B20E-2810BE5AF11D}"/>
              </a:ext>
            </a:extLst>
          </p:cNvPr>
          <p:cNvSpPr>
            <a:spLocks noGrp="1"/>
          </p:cNvSpPr>
          <p:nvPr>
            <p:ph type="body" idx="1"/>
          </p:nvPr>
        </p:nvSpPr>
        <p:spPr/>
        <p:txBody>
          <a:bodyPr vert="horz" lIns="91440" tIns="45720" rIns="91440" bIns="45720" rtlCol="0" anchor="t">
            <a:noAutofit/>
          </a:bodyPr>
          <a:lstStyle/>
          <a:p>
            <a:r>
              <a:rPr lang="es-419" sz="3000">
                <a:latin typeface="Arial"/>
                <a:cs typeface="Arial"/>
              </a:rPr>
              <a:t>Enseñar lo aprendido</a:t>
            </a:r>
          </a:p>
        </p:txBody>
      </p:sp>
    </p:spTree>
    <p:extLst>
      <p:ext uri="{BB962C8B-B14F-4D97-AF65-F5344CB8AC3E}">
        <p14:creationId xmlns:p14="http://schemas.microsoft.com/office/powerpoint/2010/main" val="38390924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6EA20B-2614-A51F-503B-4A08438C54F5}"/>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3B80AE2B-C185-3843-D778-7BB8AC3C37CB}"/>
              </a:ext>
            </a:extLst>
          </p:cNvPr>
          <p:cNvPicPr>
            <a:picLocks noChangeAspect="1"/>
          </p:cNvPicPr>
          <p:nvPr/>
        </p:nvPicPr>
        <p:blipFill>
          <a:blip r:embed="rId3"/>
          <a:srcRect/>
          <a:stretch/>
        </p:blipFill>
        <p:spPr>
          <a:xfrm>
            <a:off x="6742746" y="1187958"/>
            <a:ext cx="5029200" cy="2703870"/>
          </a:xfrm>
          <a:prstGeom prst="rect">
            <a:avLst/>
          </a:prstGeom>
          <a:ln w="12700">
            <a:solidFill>
              <a:schemeClr val="tx2"/>
            </a:solidFill>
          </a:ln>
        </p:spPr>
      </p:pic>
      <p:sp>
        <p:nvSpPr>
          <p:cNvPr id="2" name="Title 1">
            <a:extLst>
              <a:ext uri="{FF2B5EF4-FFF2-40B4-BE49-F238E27FC236}">
                <a16:creationId xmlns:a16="http://schemas.microsoft.com/office/drawing/2014/main" id="{9703E274-C98E-2F0C-2E73-28C02CED5C72}"/>
              </a:ext>
            </a:extLst>
          </p:cNvPr>
          <p:cNvSpPr>
            <a:spLocks noGrp="1"/>
          </p:cNvSpPr>
          <p:nvPr>
            <p:ph type="title"/>
          </p:nvPr>
        </p:nvSpPr>
        <p:spPr>
          <a:xfrm>
            <a:off x="259217" y="256268"/>
            <a:ext cx="10515600" cy="1001762"/>
          </a:xfrm>
        </p:spPr>
        <p:txBody>
          <a:bodyPr/>
          <a:lstStyle/>
          <a:p>
            <a:r>
              <a:rPr lang="es-419">
                <a:latin typeface="Arial"/>
                <a:cs typeface="Arial"/>
              </a:rPr>
              <a:t>Enseñar lo aprendido sobre el uso de 7-1-7</a:t>
            </a:r>
          </a:p>
        </p:txBody>
      </p:sp>
      <p:sp>
        <p:nvSpPr>
          <p:cNvPr id="3" name="Text Placeholder 2">
            <a:extLst>
              <a:ext uri="{FF2B5EF4-FFF2-40B4-BE49-F238E27FC236}">
                <a16:creationId xmlns:a16="http://schemas.microsoft.com/office/drawing/2014/main" id="{EEFB3D5F-9A35-DE5E-1FB9-FA43D5F71835}"/>
              </a:ext>
            </a:extLst>
          </p:cNvPr>
          <p:cNvSpPr>
            <a:spLocks noGrp="1"/>
          </p:cNvSpPr>
          <p:nvPr>
            <p:ph type="body" idx="1"/>
          </p:nvPr>
        </p:nvSpPr>
        <p:spPr>
          <a:xfrm>
            <a:off x="349931" y="973592"/>
            <a:ext cx="5157787" cy="823912"/>
          </a:xfrm>
        </p:spPr>
        <p:txBody>
          <a:bodyPr/>
          <a:lstStyle/>
          <a:p>
            <a:r>
              <a:rPr lang="es-419">
                <a:latin typeface="Arial"/>
                <a:cs typeface="Arial"/>
              </a:rPr>
              <a:t>En sus grupos</a:t>
            </a:r>
          </a:p>
        </p:txBody>
      </p:sp>
      <p:sp>
        <p:nvSpPr>
          <p:cNvPr id="4" name="Content Placeholder 3">
            <a:extLst>
              <a:ext uri="{FF2B5EF4-FFF2-40B4-BE49-F238E27FC236}">
                <a16:creationId xmlns:a16="http://schemas.microsoft.com/office/drawing/2014/main" id="{5CD332FF-DC6B-2CDA-D24E-4778536EEFD5}"/>
              </a:ext>
            </a:extLst>
          </p:cNvPr>
          <p:cNvSpPr>
            <a:spLocks noGrp="1"/>
          </p:cNvSpPr>
          <p:nvPr>
            <p:ph sz="half" idx="2"/>
          </p:nvPr>
        </p:nvSpPr>
        <p:spPr>
          <a:xfrm>
            <a:off x="349931" y="1905492"/>
            <a:ext cx="6165580" cy="4173325"/>
          </a:xfrm>
        </p:spPr>
        <p:txBody>
          <a:bodyPr vert="horz" lIns="91440" tIns="45720" rIns="91440" bIns="45720" rtlCol="0" anchor="t">
            <a:noAutofit/>
          </a:bodyPr>
          <a:lstStyle/>
          <a:p>
            <a:r>
              <a:rPr lang="es-419" sz="2000">
                <a:latin typeface="Arial"/>
                <a:cs typeface="Arial"/>
              </a:rPr>
              <a:t>Asignen roles iniciales a cada persona:</a:t>
            </a:r>
          </a:p>
          <a:p>
            <a:pPr lvl="1"/>
            <a:r>
              <a:rPr lang="es-419">
                <a:latin typeface="Arial"/>
                <a:cs typeface="Arial"/>
              </a:rPr>
              <a:t>Facilitador: explica la diapositiva seleccionada</a:t>
            </a:r>
          </a:p>
          <a:p>
            <a:pPr lvl="1"/>
            <a:r>
              <a:rPr lang="es-419">
                <a:latin typeface="Arial"/>
                <a:cs typeface="Arial"/>
              </a:rPr>
              <a:t>Tipo de participante difícil: </a:t>
            </a:r>
            <a:r>
              <a:rPr lang="es-419" b="1">
                <a:latin typeface="Arial"/>
                <a:cs typeface="Arial"/>
              </a:rPr>
              <a:t>INSISTENTE</a:t>
            </a:r>
          </a:p>
          <a:p>
            <a:pPr lvl="1"/>
            <a:r>
              <a:rPr lang="es-419">
                <a:latin typeface="Arial"/>
                <a:cs typeface="Arial"/>
              </a:rPr>
              <a:t>Observador</a:t>
            </a:r>
          </a:p>
          <a:p>
            <a:r>
              <a:rPr lang="es-419" sz="2000">
                <a:latin typeface="Arial"/>
                <a:cs typeface="Arial"/>
              </a:rPr>
              <a:t>Facilitador: tiene ~1-2 minutos para enseñar la diapositiva.</a:t>
            </a:r>
          </a:p>
          <a:p>
            <a:pPr lvl="1"/>
            <a:r>
              <a:rPr lang="es-419">
                <a:latin typeface="Arial"/>
                <a:cs typeface="Arial"/>
              </a:rPr>
              <a:t>Tiene que explicar la diapositiva, no solo leerla.</a:t>
            </a:r>
          </a:p>
          <a:p>
            <a:r>
              <a:rPr lang="es-419" sz="2000">
                <a:latin typeface="Arial"/>
                <a:cs typeface="Arial"/>
              </a:rPr>
              <a:t>El participante difícil hará preguntas basadas en su “tipo”. </a:t>
            </a:r>
          </a:p>
          <a:p>
            <a:r>
              <a:rPr lang="es-419" sz="2000">
                <a:latin typeface="Arial"/>
                <a:cs typeface="Arial"/>
              </a:rPr>
              <a:t>Roten roles y repitan 2 veces más para que cada persona pueda ser facilitador, si es posible.</a:t>
            </a:r>
          </a:p>
        </p:txBody>
      </p:sp>
      <p:sp>
        <p:nvSpPr>
          <p:cNvPr id="15" name="Rectangle 14">
            <a:extLst>
              <a:ext uri="{FF2B5EF4-FFF2-40B4-BE49-F238E27FC236}">
                <a16:creationId xmlns:a16="http://schemas.microsoft.com/office/drawing/2014/main" id="{08A1378C-29F3-A976-CCB8-3A75F828EF70}"/>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F17C5C59-5AD5-CE92-0784-9F2853141285}"/>
              </a:ext>
            </a:extLst>
          </p:cNvPr>
          <p:cNvSpPr>
            <a:spLocks noGrp="1"/>
          </p:cNvSpPr>
          <p:nvPr>
            <p:ph type="body" sz="quarter" idx="3"/>
          </p:nvPr>
        </p:nvSpPr>
        <p:spPr>
          <a:xfrm>
            <a:off x="6820805" y="3946434"/>
            <a:ext cx="4880429" cy="823912"/>
          </a:xfrm>
        </p:spPr>
        <p:txBody>
          <a:bodyPr/>
          <a:lstStyle/>
          <a:p>
            <a:r>
              <a:rPr lang="es-419">
                <a:latin typeface="Arial"/>
                <a:cs typeface="Arial"/>
              </a:rPr>
              <a:t>Tiempo</a:t>
            </a:r>
          </a:p>
        </p:txBody>
      </p:sp>
      <p:sp>
        <p:nvSpPr>
          <p:cNvPr id="17" name="Content Placeholder 5">
            <a:extLst>
              <a:ext uri="{FF2B5EF4-FFF2-40B4-BE49-F238E27FC236}">
                <a16:creationId xmlns:a16="http://schemas.microsoft.com/office/drawing/2014/main" id="{D8269F5A-7197-766A-DFE2-017546D68574}"/>
              </a:ext>
            </a:extLst>
          </p:cNvPr>
          <p:cNvSpPr>
            <a:spLocks noGrp="1"/>
          </p:cNvSpPr>
          <p:nvPr>
            <p:ph sz="quarter" idx="4"/>
          </p:nvPr>
        </p:nvSpPr>
        <p:spPr>
          <a:xfrm>
            <a:off x="6838678" y="4832209"/>
            <a:ext cx="4776556" cy="1445128"/>
          </a:xfrm>
        </p:spPr>
        <p:txBody>
          <a:bodyPr vert="horz" lIns="91440" tIns="45720" rIns="91440" bIns="45720" rtlCol="0" anchor="t">
            <a:noAutofit/>
          </a:bodyPr>
          <a:lstStyle/>
          <a:p>
            <a:r>
              <a:rPr lang="es-419" sz="2000">
                <a:latin typeface="Arial"/>
                <a:cs typeface="Arial"/>
              </a:rPr>
              <a:t>10 minutos de juego de roles</a:t>
            </a:r>
          </a:p>
          <a:p>
            <a:pPr lvl="1"/>
            <a:r>
              <a:rPr lang="es-419" sz="1800">
                <a:latin typeface="Arial"/>
                <a:cs typeface="Arial"/>
              </a:rPr>
              <a:t>~3 minutos por persona</a:t>
            </a:r>
          </a:p>
          <a:p>
            <a:r>
              <a:rPr lang="es-419" sz="2000">
                <a:latin typeface="Arial"/>
                <a:cs typeface="Arial"/>
              </a:rPr>
              <a:t>5 minutos para discutir en sus grupos</a:t>
            </a:r>
          </a:p>
          <a:p>
            <a:r>
              <a:rPr lang="es-419" sz="2000">
                <a:latin typeface="Arial"/>
                <a:cs typeface="Arial"/>
              </a:rPr>
              <a:t>5 minutos de debate en el plenario</a:t>
            </a:r>
          </a:p>
        </p:txBody>
      </p:sp>
    </p:spTree>
    <p:extLst>
      <p:ext uri="{BB962C8B-B14F-4D97-AF65-F5344CB8AC3E}">
        <p14:creationId xmlns:p14="http://schemas.microsoft.com/office/powerpoint/2010/main" val="26253369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3078BF-7A64-253E-FC51-AEFC598DE4E7}"/>
            </a:ext>
          </a:extLst>
        </p:cNvPr>
        <p:cNvGrpSpPr/>
        <p:nvPr/>
      </p:nvGrpSpPr>
      <p:grpSpPr>
        <a:xfrm>
          <a:off x="0" y="0"/>
          <a:ext cx="0" cy="0"/>
          <a:chOff x="0" y="0"/>
          <a:chExt cx="0" cy="0"/>
        </a:xfrm>
      </p:grpSpPr>
      <p:sp>
        <p:nvSpPr>
          <p:cNvPr id="29" name="Title 28">
            <a:extLst>
              <a:ext uri="{FF2B5EF4-FFF2-40B4-BE49-F238E27FC236}">
                <a16:creationId xmlns:a16="http://schemas.microsoft.com/office/drawing/2014/main" id="{802907DA-22EB-548B-5972-46E3AFA9ABAB}"/>
              </a:ext>
            </a:extLst>
          </p:cNvPr>
          <p:cNvSpPr>
            <a:spLocks noGrp="1"/>
          </p:cNvSpPr>
          <p:nvPr>
            <p:ph type="title"/>
          </p:nvPr>
        </p:nvSpPr>
        <p:spPr/>
        <p:txBody>
          <a:bodyPr/>
          <a:lstStyle/>
          <a:p>
            <a:r>
              <a:rPr lang="es-419">
                <a:latin typeface="Arial"/>
                <a:cs typeface="Arial"/>
              </a:rPr>
              <a:t>Pasos clave para usar el objetivo 7-1-7</a:t>
            </a:r>
          </a:p>
          <a:p>
            <a:endParaRPr lang="en-US">
              <a:cs typeface="Arial"/>
            </a:endParaRPr>
          </a:p>
        </p:txBody>
      </p:sp>
      <p:sp>
        <p:nvSpPr>
          <p:cNvPr id="297" name="Rectangle: Rounded Corners 296">
            <a:extLst>
              <a:ext uri="{FF2B5EF4-FFF2-40B4-BE49-F238E27FC236}">
                <a16:creationId xmlns:a16="http://schemas.microsoft.com/office/drawing/2014/main" id="{0224F8B7-7C85-FD50-48C8-7405B3764008}"/>
              </a:ext>
            </a:extLst>
          </p:cNvPr>
          <p:cNvSpPr/>
          <p:nvPr/>
        </p:nvSpPr>
        <p:spPr>
          <a:xfrm>
            <a:off x="1312611" y="1591847"/>
            <a:ext cx="7969550" cy="733805"/>
          </a:xfrm>
          <a:prstGeom prst="roundRect">
            <a:avLst/>
          </a:prstGeom>
          <a:solidFill>
            <a:srgbClr val="D864C8"/>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r>
              <a:rPr lang="es-419">
                <a:solidFill>
                  <a:schemeClr val="bg1"/>
                </a:solidFill>
                <a:latin typeface="Arial"/>
                <a:ea typeface="Arial"/>
                <a:cs typeface="Calibri"/>
              </a:rPr>
              <a:t>     Recopilar datos de puntualidad y calcular el desempeño de 7-1-7 </a:t>
            </a:r>
          </a:p>
        </p:txBody>
      </p:sp>
      <p:sp>
        <p:nvSpPr>
          <p:cNvPr id="299" name="Oval 298">
            <a:extLst>
              <a:ext uri="{FF2B5EF4-FFF2-40B4-BE49-F238E27FC236}">
                <a16:creationId xmlns:a16="http://schemas.microsoft.com/office/drawing/2014/main" id="{7FD12368-65C8-A859-FDBA-1D15690E3E09}"/>
              </a:ext>
            </a:extLst>
          </p:cNvPr>
          <p:cNvSpPr/>
          <p:nvPr/>
        </p:nvSpPr>
        <p:spPr>
          <a:xfrm>
            <a:off x="1024539" y="1602204"/>
            <a:ext cx="722431" cy="705511"/>
          </a:xfrm>
          <a:prstGeom prst="ellipse">
            <a:avLst/>
          </a:prstGeom>
          <a:solidFill>
            <a:srgbClr val="D864C8"/>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303">
            <a:extLst>
              <a:ext uri="{FF2B5EF4-FFF2-40B4-BE49-F238E27FC236}">
                <a16:creationId xmlns:a16="http://schemas.microsoft.com/office/drawing/2014/main" id="{64E4702F-9D47-3435-F77A-7FF099B3D4AC}"/>
              </a:ext>
            </a:extLst>
          </p:cNvPr>
          <p:cNvSpPr/>
          <p:nvPr/>
        </p:nvSpPr>
        <p:spPr>
          <a:xfrm>
            <a:off x="1753689" y="2424833"/>
            <a:ext cx="7862227" cy="720438"/>
          </a:xfrm>
          <a:prstGeom prst="roundRect">
            <a:avLst/>
          </a:prstGeom>
          <a:solidFill>
            <a:srgbClr val="DC749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s-419">
                <a:solidFill>
                  <a:schemeClr val="bg1"/>
                </a:solidFill>
                <a:latin typeface="Arial"/>
                <a:ea typeface="Arial"/>
                <a:cs typeface="+mn-lt"/>
              </a:rPr>
              <a:t>    Identificar los cuellos de botella y facilitadores</a:t>
            </a:r>
          </a:p>
        </p:txBody>
      </p:sp>
      <p:sp>
        <p:nvSpPr>
          <p:cNvPr id="305" name="Oval 304">
            <a:extLst>
              <a:ext uri="{FF2B5EF4-FFF2-40B4-BE49-F238E27FC236}">
                <a16:creationId xmlns:a16="http://schemas.microsoft.com/office/drawing/2014/main" id="{A16B7D5E-A3A4-E5CE-2988-170F0CECE361}"/>
              </a:ext>
            </a:extLst>
          </p:cNvPr>
          <p:cNvSpPr/>
          <p:nvPr/>
        </p:nvSpPr>
        <p:spPr>
          <a:xfrm>
            <a:off x="1393406" y="2427373"/>
            <a:ext cx="722431" cy="708560"/>
          </a:xfrm>
          <a:prstGeom prst="ellipse">
            <a:avLst/>
          </a:prstGeom>
          <a:solidFill>
            <a:srgbClr val="DC749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Rounded Corners 306">
            <a:extLst>
              <a:ext uri="{FF2B5EF4-FFF2-40B4-BE49-F238E27FC236}">
                <a16:creationId xmlns:a16="http://schemas.microsoft.com/office/drawing/2014/main" id="{C83382B5-B1E6-E1C6-E2E3-76CB3EB76C91}"/>
              </a:ext>
            </a:extLst>
          </p:cNvPr>
          <p:cNvSpPr/>
          <p:nvPr/>
        </p:nvSpPr>
        <p:spPr>
          <a:xfrm>
            <a:off x="2079160" y="3269659"/>
            <a:ext cx="7862227" cy="712341"/>
          </a:xfrm>
          <a:prstGeom prst="roundRect">
            <a:avLst/>
          </a:prstGeom>
          <a:solidFill>
            <a:srgbClr val="E18F5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s-419">
                <a:solidFill>
                  <a:schemeClr val="bg1"/>
                </a:solidFill>
                <a:latin typeface="Arial"/>
                <a:ea typeface="Arial"/>
                <a:cs typeface="+mn-lt"/>
              </a:rPr>
              <a:t>     Determinar las medidas inmediatas y a largo plazo </a:t>
            </a:r>
          </a:p>
        </p:txBody>
      </p:sp>
      <p:sp>
        <p:nvSpPr>
          <p:cNvPr id="308" name="Oval 307">
            <a:extLst>
              <a:ext uri="{FF2B5EF4-FFF2-40B4-BE49-F238E27FC236}">
                <a16:creationId xmlns:a16="http://schemas.microsoft.com/office/drawing/2014/main" id="{3CBE6EDE-BC77-3993-8F55-F36EF0D62AAC}"/>
              </a:ext>
            </a:extLst>
          </p:cNvPr>
          <p:cNvSpPr/>
          <p:nvPr/>
        </p:nvSpPr>
        <p:spPr>
          <a:xfrm>
            <a:off x="1710110" y="3274165"/>
            <a:ext cx="722431" cy="708560"/>
          </a:xfrm>
          <a:prstGeom prst="ellipse">
            <a:avLst/>
          </a:prstGeom>
          <a:solidFill>
            <a:srgbClr val="E18F5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309">
            <a:extLst>
              <a:ext uri="{FF2B5EF4-FFF2-40B4-BE49-F238E27FC236}">
                <a16:creationId xmlns:a16="http://schemas.microsoft.com/office/drawing/2014/main" id="{5EEA4DC9-46E2-6E9B-16AB-A4E2B999934B}"/>
              </a:ext>
            </a:extLst>
          </p:cNvPr>
          <p:cNvSpPr/>
          <p:nvPr/>
        </p:nvSpPr>
        <p:spPr>
          <a:xfrm>
            <a:off x="2393900" y="4116364"/>
            <a:ext cx="7862227" cy="720438"/>
          </a:xfrm>
          <a:prstGeom prst="roundRect">
            <a:avLst/>
          </a:prstGeom>
          <a:solidFill>
            <a:srgbClr val="ABA142"/>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s-419">
                <a:solidFill>
                  <a:schemeClr val="bg1"/>
                </a:solidFill>
                <a:latin typeface="Arial"/>
                <a:ea typeface="Arial"/>
                <a:cs typeface="+mn-lt"/>
              </a:rPr>
              <a:t>        Consolidar datos de forma rutinaria y monitorear el progreso de las </a:t>
            </a:r>
            <a:br>
              <a:rPr lang="es-419">
                <a:solidFill>
                  <a:schemeClr val="bg1"/>
                </a:solidFill>
                <a:latin typeface="Arial"/>
                <a:ea typeface="Arial"/>
                <a:cs typeface="+mn-lt"/>
              </a:rPr>
            </a:br>
            <a:r>
              <a:rPr lang="es-419">
                <a:solidFill>
                  <a:schemeClr val="bg1"/>
                </a:solidFill>
                <a:latin typeface="Arial"/>
                <a:ea typeface="Arial"/>
                <a:cs typeface="+mn-lt"/>
              </a:rPr>
              <a:t>        medidas </a:t>
            </a:r>
          </a:p>
        </p:txBody>
      </p:sp>
      <p:sp>
        <p:nvSpPr>
          <p:cNvPr id="311" name="Oval 310">
            <a:extLst>
              <a:ext uri="{FF2B5EF4-FFF2-40B4-BE49-F238E27FC236}">
                <a16:creationId xmlns:a16="http://schemas.microsoft.com/office/drawing/2014/main" id="{1E98E395-E7B8-71B5-ADC7-E024391CD5B7}"/>
              </a:ext>
            </a:extLst>
          </p:cNvPr>
          <p:cNvSpPr/>
          <p:nvPr/>
        </p:nvSpPr>
        <p:spPr>
          <a:xfrm>
            <a:off x="2034257" y="4120117"/>
            <a:ext cx="722431" cy="719933"/>
          </a:xfrm>
          <a:prstGeom prst="ellipse">
            <a:avLst/>
          </a:prstGeom>
          <a:solidFill>
            <a:srgbClr val="ABA14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Rounded Corners 312">
            <a:extLst>
              <a:ext uri="{FF2B5EF4-FFF2-40B4-BE49-F238E27FC236}">
                <a16:creationId xmlns:a16="http://schemas.microsoft.com/office/drawing/2014/main" id="{5F61547D-5040-D6A3-3779-3E4AF0113204}"/>
              </a:ext>
            </a:extLst>
          </p:cNvPr>
          <p:cNvSpPr/>
          <p:nvPr/>
        </p:nvSpPr>
        <p:spPr>
          <a:xfrm>
            <a:off x="2708638" y="4961190"/>
            <a:ext cx="7862227" cy="720438"/>
          </a:xfrm>
          <a:prstGeom prst="roundRect">
            <a:avLst/>
          </a:prstGeom>
          <a:solidFill>
            <a:schemeClr val="accent1"/>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es-419">
                <a:solidFill>
                  <a:schemeClr val="bg1"/>
                </a:solidFill>
                <a:latin typeface="Arial"/>
                <a:ea typeface="Arial"/>
                <a:cs typeface="+mn-lt"/>
              </a:rPr>
              <a:t>       Sintetizar y utilizar los resultados para la planificación, el </a:t>
            </a:r>
            <a:br>
              <a:rPr lang="es-419">
                <a:solidFill>
                  <a:schemeClr val="bg1"/>
                </a:solidFill>
                <a:latin typeface="Arial"/>
                <a:ea typeface="Arial"/>
                <a:cs typeface="+mn-lt"/>
              </a:rPr>
            </a:br>
            <a:r>
              <a:rPr lang="es-419">
                <a:solidFill>
                  <a:schemeClr val="bg1"/>
                </a:solidFill>
                <a:latin typeface="Arial"/>
                <a:ea typeface="Arial"/>
                <a:cs typeface="+mn-lt"/>
              </a:rPr>
              <a:t>       financiamiento y la promoción </a:t>
            </a:r>
          </a:p>
        </p:txBody>
      </p:sp>
      <p:sp>
        <p:nvSpPr>
          <p:cNvPr id="314" name="Oval 313">
            <a:extLst>
              <a:ext uri="{FF2B5EF4-FFF2-40B4-BE49-F238E27FC236}">
                <a16:creationId xmlns:a16="http://schemas.microsoft.com/office/drawing/2014/main" id="{A51B74FC-7FAF-871B-7D93-2C1A3CD76DA1}"/>
              </a:ext>
            </a:extLst>
          </p:cNvPr>
          <p:cNvSpPr/>
          <p:nvPr/>
        </p:nvSpPr>
        <p:spPr>
          <a:xfrm>
            <a:off x="2348997" y="4964943"/>
            <a:ext cx="722431" cy="716657"/>
          </a:xfrm>
          <a:prstGeom prst="ellipse">
            <a:avLst/>
          </a:prstGeom>
          <a:solidFill>
            <a:schemeClr val="accent1"/>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8503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E4A8F-0E35-2886-A8B7-237AEDB96B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B1F2DA-59C3-C10A-FC1E-39B1A6FB84AE}"/>
              </a:ext>
            </a:extLst>
          </p:cNvPr>
          <p:cNvSpPr>
            <a:spLocks noGrp="1"/>
          </p:cNvSpPr>
          <p:nvPr>
            <p:ph type="title"/>
          </p:nvPr>
        </p:nvSpPr>
        <p:spPr>
          <a:xfrm>
            <a:off x="259217" y="256268"/>
            <a:ext cx="10515600" cy="1001762"/>
          </a:xfrm>
        </p:spPr>
        <p:txBody>
          <a:bodyPr/>
          <a:lstStyle/>
          <a:p>
            <a:r>
              <a:rPr lang="es-419">
                <a:latin typeface="Arial"/>
                <a:cs typeface="Arial"/>
              </a:rPr>
              <a:t>Debate en tríos sobre el uso de 7-1-7</a:t>
            </a:r>
          </a:p>
        </p:txBody>
      </p:sp>
      <p:sp>
        <p:nvSpPr>
          <p:cNvPr id="3" name="Text Placeholder 2">
            <a:extLst>
              <a:ext uri="{FF2B5EF4-FFF2-40B4-BE49-F238E27FC236}">
                <a16:creationId xmlns:a16="http://schemas.microsoft.com/office/drawing/2014/main" id="{C38EBFB5-63F0-E6E4-1DC1-91DD006B0EE2}"/>
              </a:ext>
            </a:extLst>
          </p:cNvPr>
          <p:cNvSpPr>
            <a:spLocks noGrp="1"/>
          </p:cNvSpPr>
          <p:nvPr>
            <p:ph type="body" idx="1"/>
          </p:nvPr>
        </p:nvSpPr>
        <p:spPr>
          <a:xfrm>
            <a:off x="349931" y="973592"/>
            <a:ext cx="5157787" cy="823912"/>
          </a:xfrm>
        </p:spPr>
        <p:txBody>
          <a:bodyPr/>
          <a:lstStyle/>
          <a:p>
            <a:r>
              <a:rPr lang="es-419">
                <a:latin typeface="Arial"/>
                <a:cs typeface="Arial"/>
              </a:rPr>
              <a:t>En sus grupos</a:t>
            </a:r>
          </a:p>
        </p:txBody>
      </p:sp>
      <p:sp>
        <p:nvSpPr>
          <p:cNvPr id="4" name="Content Placeholder 3">
            <a:extLst>
              <a:ext uri="{FF2B5EF4-FFF2-40B4-BE49-F238E27FC236}">
                <a16:creationId xmlns:a16="http://schemas.microsoft.com/office/drawing/2014/main" id="{015510B9-3C55-CC45-7332-E69989E39C13}"/>
              </a:ext>
            </a:extLst>
          </p:cNvPr>
          <p:cNvSpPr>
            <a:spLocks noGrp="1"/>
          </p:cNvSpPr>
          <p:nvPr>
            <p:ph sz="half" idx="2"/>
          </p:nvPr>
        </p:nvSpPr>
        <p:spPr>
          <a:xfrm>
            <a:off x="349930" y="1905492"/>
            <a:ext cx="7899990" cy="4173325"/>
          </a:xfrm>
        </p:spPr>
        <p:txBody>
          <a:bodyPr vert="horz" lIns="91440" tIns="45720" rIns="91440" bIns="45720" rtlCol="0" anchor="t">
            <a:noAutofit/>
          </a:bodyPr>
          <a:lstStyle/>
          <a:p>
            <a:r>
              <a:rPr lang="es-419" sz="2400">
                <a:latin typeface="Arial"/>
                <a:cs typeface="Arial"/>
              </a:rPr>
              <a:t>Debata el juego de roles. Preguntas de debate sugeridas:</a:t>
            </a:r>
          </a:p>
          <a:p>
            <a:pPr lvl="1"/>
            <a:r>
              <a:rPr lang="es-419" sz="2400">
                <a:latin typeface="Arial"/>
                <a:cs typeface="Arial"/>
              </a:rPr>
              <a:t>¿Qué comentarios tiene el observador?</a:t>
            </a:r>
          </a:p>
          <a:p>
            <a:pPr lvl="1"/>
            <a:r>
              <a:rPr lang="es-419" sz="2400">
                <a:latin typeface="Arial"/>
                <a:cs typeface="Arial"/>
              </a:rPr>
              <a:t>¿Qué funcionó bien en el juego de roles?</a:t>
            </a:r>
          </a:p>
          <a:p>
            <a:pPr lvl="1"/>
            <a:r>
              <a:rPr lang="es-419" sz="2400">
                <a:latin typeface="Arial"/>
                <a:cs typeface="Arial"/>
              </a:rPr>
              <a:t>¿Qué preguntas creen que los participantes podrían hacer sobre el tema?</a:t>
            </a:r>
          </a:p>
          <a:p>
            <a:r>
              <a:rPr lang="es-419" sz="2400">
                <a:latin typeface="Arial"/>
                <a:cs typeface="Arial"/>
              </a:rPr>
              <a:t>Añadan cualquier pregunta que tengan a la lista de preguntas pendientes.</a:t>
            </a:r>
          </a:p>
        </p:txBody>
      </p:sp>
      <p:sp>
        <p:nvSpPr>
          <p:cNvPr id="13" name="Rectangle 12">
            <a:extLst>
              <a:ext uri="{FF2B5EF4-FFF2-40B4-BE49-F238E27FC236}">
                <a16:creationId xmlns:a16="http://schemas.microsoft.com/office/drawing/2014/main" id="{F2C6BA7C-0FC9-43D1-6FF9-6929347D4CAE}"/>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B1CBD70E-46F0-3063-68BA-04939D0306C3}"/>
              </a:ext>
            </a:extLst>
          </p:cNvPr>
          <p:cNvSpPr>
            <a:spLocks noGrp="1"/>
          </p:cNvSpPr>
          <p:nvPr>
            <p:ph type="body" sz="quarter" idx="3"/>
          </p:nvPr>
        </p:nvSpPr>
        <p:spPr>
          <a:xfrm>
            <a:off x="9028516" y="1243953"/>
            <a:ext cx="1837015" cy="823912"/>
          </a:xfrm>
        </p:spPr>
        <p:txBody>
          <a:bodyPr/>
          <a:lstStyle/>
          <a:p>
            <a:r>
              <a:rPr lang="es-419">
                <a:latin typeface="Arial"/>
                <a:cs typeface="Arial"/>
              </a:rPr>
              <a:t>Tiempo</a:t>
            </a:r>
          </a:p>
        </p:txBody>
      </p:sp>
      <p:sp>
        <p:nvSpPr>
          <p:cNvPr id="16" name="Content Placeholder 5">
            <a:extLst>
              <a:ext uri="{FF2B5EF4-FFF2-40B4-BE49-F238E27FC236}">
                <a16:creationId xmlns:a16="http://schemas.microsoft.com/office/drawing/2014/main" id="{3D8D8120-821B-D1DE-48AC-1D69B0402129}"/>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s-419">
                <a:latin typeface="Arial"/>
                <a:cs typeface="Arial"/>
              </a:rPr>
              <a:t>5 minutos </a:t>
            </a:r>
          </a:p>
        </p:txBody>
      </p:sp>
    </p:spTree>
    <p:extLst>
      <p:ext uri="{BB962C8B-B14F-4D97-AF65-F5344CB8AC3E}">
        <p14:creationId xmlns:p14="http://schemas.microsoft.com/office/powerpoint/2010/main" val="28028366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F5216-A66B-667A-4BB3-7C5AD7B504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D933FF-B2C6-B1D3-D916-12ACC38B8ED3}"/>
              </a:ext>
            </a:extLst>
          </p:cNvPr>
          <p:cNvSpPr>
            <a:spLocks noGrp="1"/>
          </p:cNvSpPr>
          <p:nvPr>
            <p:ph type="title"/>
          </p:nvPr>
        </p:nvSpPr>
        <p:spPr>
          <a:xfrm>
            <a:off x="259217" y="256268"/>
            <a:ext cx="10515600" cy="1001762"/>
          </a:xfrm>
        </p:spPr>
        <p:txBody>
          <a:bodyPr/>
          <a:lstStyle/>
          <a:p>
            <a:r>
              <a:rPr lang="es-419">
                <a:latin typeface="Arial"/>
                <a:cs typeface="Arial"/>
              </a:rPr>
              <a:t>Debate plenario sobre el uso de 7-1-7</a:t>
            </a:r>
          </a:p>
        </p:txBody>
      </p:sp>
      <p:sp>
        <p:nvSpPr>
          <p:cNvPr id="3" name="Text Placeholder 2">
            <a:extLst>
              <a:ext uri="{FF2B5EF4-FFF2-40B4-BE49-F238E27FC236}">
                <a16:creationId xmlns:a16="http://schemas.microsoft.com/office/drawing/2014/main" id="{381300DF-87B1-1052-E6EB-6C55689CB3DA}"/>
              </a:ext>
            </a:extLst>
          </p:cNvPr>
          <p:cNvSpPr>
            <a:spLocks noGrp="1"/>
          </p:cNvSpPr>
          <p:nvPr>
            <p:ph type="body" idx="1"/>
          </p:nvPr>
        </p:nvSpPr>
        <p:spPr>
          <a:xfrm>
            <a:off x="349931" y="973592"/>
            <a:ext cx="5157787" cy="823912"/>
          </a:xfrm>
        </p:spPr>
        <p:txBody>
          <a:bodyPr/>
          <a:lstStyle/>
          <a:p>
            <a:r>
              <a:rPr lang="es-419">
                <a:latin typeface="Arial"/>
                <a:cs typeface="Arial"/>
              </a:rPr>
              <a:t>Preguntas de debate</a:t>
            </a:r>
          </a:p>
        </p:txBody>
      </p:sp>
      <p:sp>
        <p:nvSpPr>
          <p:cNvPr id="4" name="Content Placeholder 3">
            <a:extLst>
              <a:ext uri="{FF2B5EF4-FFF2-40B4-BE49-F238E27FC236}">
                <a16:creationId xmlns:a16="http://schemas.microsoft.com/office/drawing/2014/main" id="{6A0D7B54-A1A2-3C9A-1C2D-FDCD38926CE8}"/>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es-419" sz="2400">
                <a:latin typeface="Arial"/>
                <a:cs typeface="Arial"/>
              </a:rPr>
              <a:t>¿Qué salió bien?</a:t>
            </a:r>
          </a:p>
          <a:p>
            <a:r>
              <a:rPr lang="es-419" sz="2400">
                <a:latin typeface="Arial"/>
                <a:cs typeface="Arial"/>
              </a:rPr>
              <a:t>¿Qué fue un reto?</a:t>
            </a:r>
          </a:p>
          <a:p>
            <a:r>
              <a:rPr lang="es-419" sz="2400">
                <a:latin typeface="Arial"/>
                <a:cs typeface="Arial"/>
              </a:rPr>
              <a:t>¿Qué preguntas les surgieron?</a:t>
            </a:r>
          </a:p>
        </p:txBody>
      </p:sp>
      <p:sp>
        <p:nvSpPr>
          <p:cNvPr id="13" name="Rectangle 12">
            <a:extLst>
              <a:ext uri="{FF2B5EF4-FFF2-40B4-BE49-F238E27FC236}">
                <a16:creationId xmlns:a16="http://schemas.microsoft.com/office/drawing/2014/main" id="{644CEF8F-6F7F-C99D-B4E2-0A35B9DA3B7A}"/>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E122962F-D4C8-5971-6EE7-E653DF8A085A}"/>
              </a:ext>
            </a:extLst>
          </p:cNvPr>
          <p:cNvSpPr>
            <a:spLocks noGrp="1"/>
          </p:cNvSpPr>
          <p:nvPr>
            <p:ph type="body" sz="quarter" idx="3"/>
          </p:nvPr>
        </p:nvSpPr>
        <p:spPr>
          <a:xfrm>
            <a:off x="9028516" y="1243953"/>
            <a:ext cx="1837015" cy="823912"/>
          </a:xfrm>
        </p:spPr>
        <p:txBody>
          <a:bodyPr/>
          <a:lstStyle/>
          <a:p>
            <a:r>
              <a:rPr lang="es-419">
                <a:latin typeface="Arial"/>
                <a:cs typeface="Arial"/>
              </a:rPr>
              <a:t>Tiempo</a:t>
            </a:r>
          </a:p>
        </p:txBody>
      </p:sp>
      <p:sp>
        <p:nvSpPr>
          <p:cNvPr id="16" name="Content Placeholder 5">
            <a:extLst>
              <a:ext uri="{FF2B5EF4-FFF2-40B4-BE49-F238E27FC236}">
                <a16:creationId xmlns:a16="http://schemas.microsoft.com/office/drawing/2014/main" id="{36F56B9A-09D9-3677-AF4A-15EE803F3465}"/>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s-419">
                <a:latin typeface="Arial"/>
                <a:cs typeface="Arial"/>
              </a:rPr>
              <a:t>5 minutos </a:t>
            </a:r>
          </a:p>
        </p:txBody>
      </p:sp>
    </p:spTree>
    <p:extLst>
      <p:ext uri="{BB962C8B-B14F-4D97-AF65-F5344CB8AC3E}">
        <p14:creationId xmlns:p14="http://schemas.microsoft.com/office/powerpoint/2010/main" val="10685966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618DA-E266-B0E8-EA24-599CD16BF0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25DA86-0681-5795-F1BA-D31F19FBEE01}"/>
              </a:ext>
            </a:extLst>
          </p:cNvPr>
          <p:cNvSpPr>
            <a:spLocks noGrp="1"/>
          </p:cNvSpPr>
          <p:nvPr>
            <p:ph type="title"/>
          </p:nvPr>
        </p:nvSpPr>
        <p:spPr/>
        <p:txBody>
          <a:bodyPr/>
          <a:lstStyle/>
          <a:p>
            <a:r>
              <a:rPr lang="es-419" sz="5400"/>
              <a:t>Adopción del enfoque 7-1-7</a:t>
            </a:r>
          </a:p>
        </p:txBody>
      </p:sp>
      <p:sp>
        <p:nvSpPr>
          <p:cNvPr id="3" name="Text Placeholder 2">
            <a:extLst>
              <a:ext uri="{FF2B5EF4-FFF2-40B4-BE49-F238E27FC236}">
                <a16:creationId xmlns:a16="http://schemas.microsoft.com/office/drawing/2014/main" id="{5DEE024F-9DA3-A11B-527A-7E3CF5CC08AF}"/>
              </a:ext>
            </a:extLst>
          </p:cNvPr>
          <p:cNvSpPr>
            <a:spLocks noGrp="1"/>
          </p:cNvSpPr>
          <p:nvPr>
            <p:ph type="body" idx="1"/>
          </p:nvPr>
        </p:nvSpPr>
        <p:spPr/>
        <p:txBody>
          <a:bodyPr vert="horz" lIns="91440" tIns="45720" rIns="91440" bIns="45720" rtlCol="0" anchor="t">
            <a:noAutofit/>
          </a:bodyPr>
          <a:lstStyle/>
          <a:p>
            <a:r>
              <a:rPr lang="es-419" sz="3000">
                <a:latin typeface="Arial"/>
                <a:cs typeface="Arial"/>
              </a:rPr>
              <a:t>Enseñar lo aprendido</a:t>
            </a:r>
          </a:p>
        </p:txBody>
      </p:sp>
    </p:spTree>
    <p:extLst>
      <p:ext uri="{BB962C8B-B14F-4D97-AF65-F5344CB8AC3E}">
        <p14:creationId xmlns:p14="http://schemas.microsoft.com/office/powerpoint/2010/main" val="16165671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B9C7AD-0FA2-BF22-D043-F473F77D1BF8}"/>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8B897E73-14B1-4B90-0BC4-0E927CA3F57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42157" y="1215904"/>
            <a:ext cx="5029200" cy="2818377"/>
          </a:xfrm>
          <a:prstGeom prst="rect">
            <a:avLst/>
          </a:prstGeom>
          <a:ln w="12700">
            <a:solidFill>
              <a:schemeClr val="tx2"/>
            </a:solidFill>
          </a:ln>
        </p:spPr>
      </p:pic>
      <p:sp>
        <p:nvSpPr>
          <p:cNvPr id="12" name="Rectangle 11">
            <a:extLst>
              <a:ext uri="{FF2B5EF4-FFF2-40B4-BE49-F238E27FC236}">
                <a16:creationId xmlns:a16="http://schemas.microsoft.com/office/drawing/2014/main" id="{50871390-E618-970F-741F-E81905E9B3CB}"/>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8BCFAB-5148-2766-2951-7CAB5EDAB783}"/>
              </a:ext>
            </a:extLst>
          </p:cNvPr>
          <p:cNvSpPr>
            <a:spLocks noGrp="1"/>
          </p:cNvSpPr>
          <p:nvPr>
            <p:ph type="title"/>
          </p:nvPr>
        </p:nvSpPr>
        <p:spPr>
          <a:xfrm>
            <a:off x="259217" y="256268"/>
            <a:ext cx="10515600" cy="1001762"/>
          </a:xfrm>
        </p:spPr>
        <p:txBody>
          <a:bodyPr/>
          <a:lstStyle/>
          <a:p>
            <a:r>
              <a:rPr lang="es-419">
                <a:latin typeface="Arial"/>
                <a:cs typeface="Arial"/>
              </a:rPr>
              <a:t>Enseñar lo aprendido sobre la adopción de 7-1-7</a:t>
            </a:r>
          </a:p>
        </p:txBody>
      </p:sp>
      <p:sp>
        <p:nvSpPr>
          <p:cNvPr id="3" name="Text Placeholder 2">
            <a:extLst>
              <a:ext uri="{FF2B5EF4-FFF2-40B4-BE49-F238E27FC236}">
                <a16:creationId xmlns:a16="http://schemas.microsoft.com/office/drawing/2014/main" id="{8B4DF200-B5CE-7427-1679-DA10C1D94E75}"/>
              </a:ext>
            </a:extLst>
          </p:cNvPr>
          <p:cNvSpPr>
            <a:spLocks noGrp="1"/>
          </p:cNvSpPr>
          <p:nvPr>
            <p:ph type="body" idx="1"/>
          </p:nvPr>
        </p:nvSpPr>
        <p:spPr>
          <a:xfrm>
            <a:off x="349931" y="973592"/>
            <a:ext cx="5157787" cy="823912"/>
          </a:xfrm>
        </p:spPr>
        <p:txBody>
          <a:bodyPr/>
          <a:lstStyle/>
          <a:p>
            <a:r>
              <a:rPr lang="es-419">
                <a:latin typeface="Arial"/>
                <a:cs typeface="Arial"/>
              </a:rPr>
              <a:t>En sus grupos</a:t>
            </a:r>
          </a:p>
        </p:txBody>
      </p:sp>
      <p:sp>
        <p:nvSpPr>
          <p:cNvPr id="4" name="Content Placeholder 3">
            <a:extLst>
              <a:ext uri="{FF2B5EF4-FFF2-40B4-BE49-F238E27FC236}">
                <a16:creationId xmlns:a16="http://schemas.microsoft.com/office/drawing/2014/main" id="{C1706F03-6C23-C291-6A60-061474E40351}"/>
              </a:ext>
            </a:extLst>
          </p:cNvPr>
          <p:cNvSpPr>
            <a:spLocks noGrp="1"/>
          </p:cNvSpPr>
          <p:nvPr>
            <p:ph sz="half" idx="2"/>
          </p:nvPr>
        </p:nvSpPr>
        <p:spPr>
          <a:xfrm>
            <a:off x="349931" y="1905492"/>
            <a:ext cx="6069006" cy="4173325"/>
          </a:xfrm>
        </p:spPr>
        <p:txBody>
          <a:bodyPr vert="horz" lIns="91440" tIns="45720" rIns="91440" bIns="45720" rtlCol="0" anchor="t">
            <a:noAutofit/>
          </a:bodyPr>
          <a:lstStyle/>
          <a:p>
            <a:r>
              <a:rPr lang="es-419" sz="2000">
                <a:latin typeface="Arial"/>
                <a:cs typeface="Arial"/>
              </a:rPr>
              <a:t>Asignen roles iniciales a cada persona:</a:t>
            </a:r>
          </a:p>
          <a:p>
            <a:pPr lvl="1"/>
            <a:r>
              <a:rPr lang="es-419">
                <a:latin typeface="Arial"/>
                <a:cs typeface="Arial"/>
              </a:rPr>
              <a:t>Facilitador: explica la diapositiva seleccionada</a:t>
            </a:r>
          </a:p>
          <a:p>
            <a:pPr lvl="1"/>
            <a:r>
              <a:rPr lang="es-419">
                <a:latin typeface="Arial"/>
                <a:cs typeface="Arial"/>
              </a:rPr>
              <a:t>Tipo de participante difícil: </a:t>
            </a:r>
            <a:r>
              <a:rPr lang="es-419" b="1">
                <a:latin typeface="Arial"/>
                <a:cs typeface="Arial"/>
              </a:rPr>
              <a:t>JUEGO DE PODER</a:t>
            </a:r>
          </a:p>
          <a:p>
            <a:pPr lvl="1"/>
            <a:r>
              <a:rPr lang="es-419">
                <a:latin typeface="Arial"/>
                <a:cs typeface="Arial"/>
              </a:rPr>
              <a:t>Observador</a:t>
            </a:r>
          </a:p>
          <a:p>
            <a:r>
              <a:rPr lang="es-419" sz="2000">
                <a:latin typeface="Arial"/>
                <a:cs typeface="Arial"/>
              </a:rPr>
              <a:t>Facilitador: tiene ~1-2 minutos para enseñar la diapositiva.</a:t>
            </a:r>
          </a:p>
          <a:p>
            <a:pPr lvl="1"/>
            <a:r>
              <a:rPr lang="es-419" sz="1800">
                <a:latin typeface="Arial"/>
                <a:cs typeface="Arial"/>
              </a:rPr>
              <a:t>Tiene que explicar la diapositiva, no solo leerla.</a:t>
            </a:r>
          </a:p>
          <a:p>
            <a:r>
              <a:rPr lang="es-419" sz="2000">
                <a:latin typeface="Arial"/>
                <a:cs typeface="Arial"/>
              </a:rPr>
              <a:t>El participante difícil hará preguntas basadas en su “tipo”. </a:t>
            </a:r>
          </a:p>
          <a:p>
            <a:r>
              <a:rPr lang="es-419" sz="2000">
                <a:latin typeface="Arial"/>
                <a:cs typeface="Arial"/>
              </a:rPr>
              <a:t>Roten roles y repitan 2 veces más para que cada persona pueda ser facilitador, si es posible.</a:t>
            </a:r>
          </a:p>
        </p:txBody>
      </p:sp>
      <p:sp>
        <p:nvSpPr>
          <p:cNvPr id="5" name="Text Placeholder 4">
            <a:extLst>
              <a:ext uri="{FF2B5EF4-FFF2-40B4-BE49-F238E27FC236}">
                <a16:creationId xmlns:a16="http://schemas.microsoft.com/office/drawing/2014/main" id="{7BFAAF56-FF77-2DB8-B628-8A36F31E4C1A}"/>
              </a:ext>
            </a:extLst>
          </p:cNvPr>
          <p:cNvSpPr>
            <a:spLocks noGrp="1"/>
          </p:cNvSpPr>
          <p:nvPr>
            <p:ph type="body" sz="quarter" idx="3"/>
          </p:nvPr>
        </p:nvSpPr>
        <p:spPr>
          <a:xfrm>
            <a:off x="6820805" y="3946434"/>
            <a:ext cx="4880429" cy="823912"/>
          </a:xfrm>
        </p:spPr>
        <p:txBody>
          <a:bodyPr/>
          <a:lstStyle/>
          <a:p>
            <a:r>
              <a:rPr lang="es-419">
                <a:latin typeface="Arial"/>
                <a:cs typeface="Arial"/>
              </a:rPr>
              <a:t>Tiempo</a:t>
            </a:r>
          </a:p>
        </p:txBody>
      </p:sp>
      <p:sp>
        <p:nvSpPr>
          <p:cNvPr id="6" name="Content Placeholder 5">
            <a:extLst>
              <a:ext uri="{FF2B5EF4-FFF2-40B4-BE49-F238E27FC236}">
                <a16:creationId xmlns:a16="http://schemas.microsoft.com/office/drawing/2014/main" id="{8988422D-5320-6CEA-D302-6551FD71F834}"/>
              </a:ext>
            </a:extLst>
          </p:cNvPr>
          <p:cNvSpPr>
            <a:spLocks noGrp="1"/>
          </p:cNvSpPr>
          <p:nvPr>
            <p:ph sz="quarter" idx="4"/>
          </p:nvPr>
        </p:nvSpPr>
        <p:spPr>
          <a:xfrm>
            <a:off x="6838678" y="4832209"/>
            <a:ext cx="4776556" cy="1445128"/>
          </a:xfrm>
        </p:spPr>
        <p:txBody>
          <a:bodyPr vert="horz" lIns="91440" tIns="45720" rIns="91440" bIns="45720" rtlCol="0" anchor="t">
            <a:noAutofit/>
          </a:bodyPr>
          <a:lstStyle/>
          <a:p>
            <a:r>
              <a:rPr lang="es-419" sz="2000">
                <a:latin typeface="Arial"/>
                <a:cs typeface="Arial"/>
              </a:rPr>
              <a:t>10 minutos de juego de roles</a:t>
            </a:r>
          </a:p>
          <a:p>
            <a:pPr lvl="1"/>
            <a:r>
              <a:rPr lang="es-419" sz="1800">
                <a:latin typeface="Arial"/>
                <a:cs typeface="Arial"/>
              </a:rPr>
              <a:t>~3 minutos por persona</a:t>
            </a:r>
          </a:p>
          <a:p>
            <a:r>
              <a:rPr lang="es-419" sz="2000">
                <a:latin typeface="Arial"/>
                <a:cs typeface="Arial"/>
              </a:rPr>
              <a:t>5 minutos para discutir en sus grupos</a:t>
            </a:r>
          </a:p>
          <a:p>
            <a:r>
              <a:rPr lang="es-419" sz="2000">
                <a:latin typeface="Arial"/>
                <a:cs typeface="Arial"/>
              </a:rPr>
              <a:t>5 minutos de debate en el plenario</a:t>
            </a:r>
          </a:p>
        </p:txBody>
      </p:sp>
    </p:spTree>
    <p:extLst>
      <p:ext uri="{BB962C8B-B14F-4D97-AF65-F5344CB8AC3E}">
        <p14:creationId xmlns:p14="http://schemas.microsoft.com/office/powerpoint/2010/main" val="3667831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813E6-649E-28AB-601B-631B0709D5D0}"/>
            </a:ext>
          </a:extLst>
        </p:cNvPr>
        <p:cNvGrpSpPr/>
        <p:nvPr/>
      </p:nvGrpSpPr>
      <p:grpSpPr>
        <a:xfrm>
          <a:off x="0" y="0"/>
          <a:ext cx="0" cy="0"/>
          <a:chOff x="0" y="0"/>
          <a:chExt cx="0" cy="0"/>
        </a:xfrm>
      </p:grpSpPr>
      <p:sp>
        <p:nvSpPr>
          <p:cNvPr id="4" name="Title 2">
            <a:extLst>
              <a:ext uri="{FF2B5EF4-FFF2-40B4-BE49-F238E27FC236}">
                <a16:creationId xmlns:a16="http://schemas.microsoft.com/office/drawing/2014/main" id="{798A55E7-800F-1EDC-3427-C43FC9BED382}"/>
              </a:ext>
            </a:extLst>
          </p:cNvPr>
          <p:cNvSpPr>
            <a:spLocks noGrp="1"/>
          </p:cNvSpPr>
          <p:nvPr>
            <p:ph type="title"/>
          </p:nvPr>
        </p:nvSpPr>
        <p:spPr>
          <a:xfrm>
            <a:off x="562842" y="1508767"/>
            <a:ext cx="3785422" cy="2282808"/>
          </a:xfrm>
        </p:spPr>
        <p:txBody>
          <a:bodyPr anchor="b">
            <a:normAutofit fontScale="90000"/>
          </a:bodyPr>
          <a:lstStyle/>
          <a:p>
            <a:r>
              <a:rPr lang="es-419">
                <a:latin typeface="Arial"/>
                <a:cs typeface="Arial"/>
              </a:rPr>
              <a:t>Descripción general de la agenda de capacitación técnica 7-1-7</a:t>
            </a:r>
          </a:p>
        </p:txBody>
      </p:sp>
      <p:sp>
        <p:nvSpPr>
          <p:cNvPr id="5" name="Content Placeholder 2">
            <a:extLst>
              <a:ext uri="{FF2B5EF4-FFF2-40B4-BE49-F238E27FC236}">
                <a16:creationId xmlns:a16="http://schemas.microsoft.com/office/drawing/2014/main" id="{E29C8A2B-7B83-13D7-3B40-10301B2C9E51}"/>
              </a:ext>
            </a:extLst>
          </p:cNvPr>
          <p:cNvSpPr>
            <a:spLocks noGrp="1"/>
          </p:cNvSpPr>
          <p:nvPr>
            <p:ph idx="1"/>
          </p:nvPr>
        </p:nvSpPr>
        <p:spPr>
          <a:xfrm>
            <a:off x="5138223" y="602764"/>
            <a:ext cx="6204228" cy="6001236"/>
          </a:xfrm>
          <a:noFill/>
        </p:spPr>
        <p:txBody>
          <a:bodyPr vert="horz" lIns="91440" tIns="45720" rIns="91440" bIns="45720" rtlCol="0" anchor="t">
            <a:normAutofit lnSpcReduction="10000"/>
          </a:bodyPr>
          <a:lstStyle/>
          <a:p>
            <a:pPr marL="0" indent="0">
              <a:buNone/>
            </a:pPr>
            <a:r>
              <a:rPr lang="es-419" b="1">
                <a:solidFill>
                  <a:schemeClr val="tx2"/>
                </a:solidFill>
                <a:latin typeface="Arial"/>
                <a:cs typeface="Arial"/>
              </a:rPr>
              <a:t>Día 1</a:t>
            </a:r>
          </a:p>
          <a:p>
            <a:pPr marL="0" indent="0">
              <a:buNone/>
            </a:pPr>
            <a:r>
              <a:rPr lang="es-419">
                <a:solidFill>
                  <a:schemeClr val="tx1"/>
                </a:solidFill>
                <a:latin typeface="Arial"/>
                <a:cs typeface="Arial"/>
              </a:rPr>
              <a:t>Una introducción al objetivo 7-1-7 y las revisiones de acción temprana</a:t>
            </a:r>
          </a:p>
          <a:p>
            <a:pPr marL="0" indent="0">
              <a:buNone/>
            </a:pPr>
            <a:endParaRPr lang="en-US"/>
          </a:p>
          <a:p>
            <a:pPr marL="0" indent="0">
              <a:buNone/>
            </a:pPr>
            <a:r>
              <a:rPr lang="es-419" b="1">
                <a:solidFill>
                  <a:schemeClr val="tx2"/>
                </a:solidFill>
                <a:latin typeface="Arial"/>
                <a:cs typeface="Arial"/>
              </a:rPr>
              <a:t>Día 2</a:t>
            </a:r>
          </a:p>
          <a:p>
            <a:pPr marL="0" indent="0">
              <a:buNone/>
            </a:pPr>
            <a:r>
              <a:rPr lang="es-419">
                <a:solidFill>
                  <a:schemeClr val="tx1"/>
                </a:solidFill>
                <a:latin typeface="Arial"/>
                <a:cs typeface="Arial"/>
              </a:rPr>
              <a:t>Usar el objetivo 7-1-7 para la mejora del desempeño</a:t>
            </a:r>
          </a:p>
          <a:p>
            <a:pPr marL="0" indent="0">
              <a:buNone/>
            </a:pPr>
            <a:endParaRPr lang="en-US" sz="2000" b="1"/>
          </a:p>
          <a:p>
            <a:pPr marL="0" indent="0">
              <a:buNone/>
            </a:pPr>
            <a:r>
              <a:rPr lang="es-419" b="1">
                <a:solidFill>
                  <a:schemeClr val="tx2"/>
                </a:solidFill>
                <a:latin typeface="Arial"/>
                <a:cs typeface="Arial"/>
              </a:rPr>
              <a:t>Día 3</a:t>
            </a:r>
          </a:p>
          <a:p>
            <a:pPr marL="0" indent="0">
              <a:buNone/>
            </a:pPr>
            <a:r>
              <a:rPr lang="es-419">
                <a:solidFill>
                  <a:schemeClr val="tx1"/>
                </a:solidFill>
                <a:latin typeface="Arial"/>
                <a:cs typeface="Arial"/>
              </a:rPr>
              <a:t>Usar el objetivo 7-1-7 (continuación) + adoptar 7-1-7 para uso rutinario</a:t>
            </a:r>
          </a:p>
          <a:p>
            <a:pPr marL="0" indent="0">
              <a:buNone/>
            </a:pPr>
            <a:endParaRPr lang="en-US">
              <a:solidFill>
                <a:schemeClr val="tx1"/>
              </a:solidFill>
              <a:latin typeface="Arial"/>
              <a:cs typeface="Arial"/>
            </a:endParaRPr>
          </a:p>
          <a:p>
            <a:pPr marL="0" indent="0">
              <a:buNone/>
            </a:pPr>
            <a:r>
              <a:rPr lang="es-419" b="1">
                <a:solidFill>
                  <a:schemeClr val="tx2"/>
                </a:solidFill>
                <a:latin typeface="Arial"/>
                <a:cs typeface="Arial"/>
              </a:rPr>
              <a:t>Día 4</a:t>
            </a:r>
          </a:p>
          <a:p>
            <a:pPr marL="0" indent="0">
              <a:buNone/>
            </a:pPr>
            <a:r>
              <a:rPr lang="es-419">
                <a:solidFill>
                  <a:schemeClr val="tx1"/>
                </a:solidFill>
                <a:latin typeface="Arial"/>
                <a:cs typeface="Arial"/>
              </a:rPr>
              <a:t>Planificación para la adopción y uso de 7-1-7 + recomendaciones para capacitación + próximos pasos</a:t>
            </a:r>
          </a:p>
          <a:p>
            <a:pPr marL="0" indent="0">
              <a:buNone/>
            </a:pPr>
            <a:endParaRPr lang="en-US"/>
          </a:p>
        </p:txBody>
      </p:sp>
      <p:sp>
        <p:nvSpPr>
          <p:cNvPr id="16" name="TextBox 15">
            <a:extLst>
              <a:ext uri="{FF2B5EF4-FFF2-40B4-BE49-F238E27FC236}">
                <a16:creationId xmlns:a16="http://schemas.microsoft.com/office/drawing/2014/main" id="{D897B5A5-6E02-5740-6E01-F6E0534295AD}"/>
              </a:ext>
            </a:extLst>
          </p:cNvPr>
          <p:cNvSpPr txBox="1"/>
          <p:nvPr/>
        </p:nvSpPr>
        <p:spPr>
          <a:xfrm>
            <a:off x="-100361" y="-122663"/>
            <a:ext cx="0" cy="0"/>
          </a:xfrm>
          <a:prstGeom prst="rect">
            <a:avLst/>
          </a:prstGeom>
        </p:spPr>
        <p:txBody>
          <a:bodyPr vert="horz" wrap="none" lIns="0" tIns="0" rIns="0" bIns="45720" rtlCol="0" anchor="t">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6577BA"/>
              </a:solidFill>
              <a:effectLst/>
              <a:uLnTx/>
              <a:uFillTx/>
              <a:latin typeface="Arial" panose="020B0604020202020204"/>
              <a:ea typeface="+mn-ea"/>
              <a:cs typeface="+mn-cs"/>
            </a:endParaRPr>
          </a:p>
        </p:txBody>
      </p:sp>
      <p:sp>
        <p:nvSpPr>
          <p:cNvPr id="2" name="Rectangle 1">
            <a:extLst>
              <a:ext uri="{FF2B5EF4-FFF2-40B4-BE49-F238E27FC236}">
                <a16:creationId xmlns:a16="http://schemas.microsoft.com/office/drawing/2014/main" id="{9B69764E-F905-0F5D-09C5-12C58F225DE4}"/>
              </a:ext>
            </a:extLst>
          </p:cNvPr>
          <p:cNvSpPr/>
          <p:nvPr/>
        </p:nvSpPr>
        <p:spPr>
          <a:xfrm>
            <a:off x="4741538" y="4883101"/>
            <a:ext cx="6935931" cy="1430148"/>
          </a:xfrm>
          <a:prstGeom prst="round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10159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5760361-7B2A-F12F-DC58-00427E033239}"/>
              </a:ext>
            </a:extLst>
          </p:cNvPr>
          <p:cNvSpPr txBox="1">
            <a:spLocks/>
          </p:cNvSpPr>
          <p:nvPr/>
        </p:nvSpPr>
        <p:spPr>
          <a:xfrm>
            <a:off x="1157593" y="2745435"/>
            <a:ext cx="3142034" cy="1282691"/>
          </a:xfrm>
          <a:prstGeom prst="rect">
            <a:avLst/>
          </a:prstGeom>
          <a:ln>
            <a:noFill/>
          </a:ln>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419" sz="2000" b="0" i="0" u="none" strike="noStrike" cap="none" normalizeH="0" baseline="0" noProof="0">
                <a:ln>
                  <a:noFill/>
                </a:ln>
                <a:solidFill>
                  <a:schemeClr val="tx1"/>
                </a:solidFill>
                <a:effectLst/>
                <a:uLnTx/>
                <a:uFillTx/>
                <a:latin typeface="Arial" panose="020B0604020202020204" pitchFamily="34" charset="0"/>
                <a:ea typeface="Arial"/>
                <a:cs typeface="+mj-cs"/>
              </a:rPr>
              <a:t>Situar dentro del sistema de salud pública</a:t>
            </a:r>
          </a:p>
        </p:txBody>
      </p:sp>
      <p:sp>
        <p:nvSpPr>
          <p:cNvPr id="8" name="Title 1">
            <a:extLst>
              <a:ext uri="{FF2B5EF4-FFF2-40B4-BE49-F238E27FC236}">
                <a16:creationId xmlns:a16="http://schemas.microsoft.com/office/drawing/2014/main" id="{67869C37-5589-02E5-F94A-48334B7687EB}"/>
              </a:ext>
            </a:extLst>
          </p:cNvPr>
          <p:cNvSpPr txBox="1">
            <a:spLocks/>
          </p:cNvSpPr>
          <p:nvPr/>
        </p:nvSpPr>
        <p:spPr>
          <a:xfrm>
            <a:off x="4854779" y="2720653"/>
            <a:ext cx="2728053" cy="95610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419" sz="2000" b="0" i="0" u="none" strike="noStrike" cap="none" normalizeH="0" baseline="0" noProof="0">
                <a:ln>
                  <a:noFill/>
                </a:ln>
                <a:solidFill>
                  <a:schemeClr val="tx1"/>
                </a:solidFill>
                <a:effectLst/>
                <a:uLnTx/>
                <a:uFillTx/>
                <a:latin typeface="Arial" panose="020B0604020202020204" pitchFamily="34" charset="0"/>
                <a:ea typeface="Arial"/>
                <a:cs typeface="+mj-cs"/>
              </a:rPr>
              <a:t>Mapear las partes interesadas + los sistemas existentes</a:t>
            </a:r>
          </a:p>
        </p:txBody>
      </p:sp>
      <p:sp>
        <p:nvSpPr>
          <p:cNvPr id="10" name="Title 1">
            <a:extLst>
              <a:ext uri="{FF2B5EF4-FFF2-40B4-BE49-F238E27FC236}">
                <a16:creationId xmlns:a16="http://schemas.microsoft.com/office/drawing/2014/main" id="{BBB3AABD-1703-E504-8B65-FC356E2D3E62}"/>
              </a:ext>
            </a:extLst>
          </p:cNvPr>
          <p:cNvSpPr txBox="1">
            <a:spLocks/>
          </p:cNvSpPr>
          <p:nvPr/>
        </p:nvSpPr>
        <p:spPr>
          <a:xfrm>
            <a:off x="8370953" y="2727782"/>
            <a:ext cx="2518667" cy="941847"/>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419" sz="2000" b="0" i="0" u="none" strike="noStrike" cap="none" normalizeH="0" baseline="0" noProof="0">
                <a:ln>
                  <a:noFill/>
                </a:ln>
                <a:solidFill>
                  <a:schemeClr val="tx1"/>
                </a:solidFill>
                <a:effectLst/>
                <a:uLnTx/>
                <a:uFillTx/>
                <a:latin typeface="Arial" panose="020B0604020202020204" pitchFamily="34" charset="0"/>
                <a:ea typeface="Arial"/>
                <a:cs typeface="+mj-cs"/>
              </a:rPr>
              <a:t>Involucrar a las partes interesadas</a:t>
            </a:r>
          </a:p>
        </p:txBody>
      </p:sp>
      <p:sp>
        <p:nvSpPr>
          <p:cNvPr id="14" name="Title 1">
            <a:extLst>
              <a:ext uri="{FF2B5EF4-FFF2-40B4-BE49-F238E27FC236}">
                <a16:creationId xmlns:a16="http://schemas.microsoft.com/office/drawing/2014/main" id="{7177E6A0-DE91-21EE-BBD0-F5AA1C074BF3}"/>
              </a:ext>
            </a:extLst>
          </p:cNvPr>
          <p:cNvSpPr txBox="1">
            <a:spLocks/>
          </p:cNvSpPr>
          <p:nvPr/>
        </p:nvSpPr>
        <p:spPr>
          <a:xfrm>
            <a:off x="5462882" y="5151753"/>
            <a:ext cx="1511849" cy="67612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lgn="ctr">
              <a:defRPr/>
            </a:pPr>
            <a:r>
              <a:rPr kumimoji="0" lang="es-419" sz="2000" b="0" i="0" u="none" strike="noStrike" cap="none" normalizeH="0" baseline="0" noProof="0">
                <a:ln>
                  <a:noFill/>
                </a:ln>
                <a:solidFill>
                  <a:schemeClr val="tx1"/>
                </a:solidFill>
                <a:effectLst/>
                <a:uLnTx/>
                <a:uFillTx/>
                <a:latin typeface="Arial"/>
                <a:ea typeface="Arial"/>
                <a:cs typeface="Arial"/>
              </a:rPr>
              <a:t>Capacitar </a:t>
            </a:r>
            <a:r>
              <a:rPr lang="es-419" sz="2000" b="0">
                <a:solidFill>
                  <a:schemeClr val="tx1"/>
                </a:solidFill>
                <a:latin typeface="Arial"/>
                <a:ea typeface="Arial"/>
                <a:cs typeface="Arial"/>
              </a:rPr>
              <a:t>al </a:t>
            </a:r>
            <a:r>
              <a:rPr kumimoji="0" lang="es-419" sz="2000" b="0" i="0" u="none" strike="noStrike" cap="none" normalizeH="0" baseline="0" noProof="0">
                <a:ln>
                  <a:noFill/>
                </a:ln>
                <a:solidFill>
                  <a:schemeClr val="tx1"/>
                </a:solidFill>
                <a:effectLst/>
                <a:uLnTx/>
                <a:uFillTx/>
                <a:latin typeface="Arial"/>
                <a:ea typeface="Arial"/>
                <a:cs typeface="Arial"/>
              </a:rPr>
              <a:t>personal</a:t>
            </a:r>
          </a:p>
        </p:txBody>
      </p:sp>
      <p:sp>
        <p:nvSpPr>
          <p:cNvPr id="16" name="Title 1">
            <a:extLst>
              <a:ext uri="{FF2B5EF4-FFF2-40B4-BE49-F238E27FC236}">
                <a16:creationId xmlns:a16="http://schemas.microsoft.com/office/drawing/2014/main" id="{94CC4F4F-E2B6-2DA3-1BF0-21A622AA0D09}"/>
              </a:ext>
            </a:extLst>
          </p:cNvPr>
          <p:cNvSpPr txBox="1">
            <a:spLocks/>
          </p:cNvSpPr>
          <p:nvPr/>
        </p:nvSpPr>
        <p:spPr>
          <a:xfrm>
            <a:off x="1376346" y="5151753"/>
            <a:ext cx="2660290"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419" sz="2000" b="0" i="0" u="none" strike="noStrike" cap="none" normalizeH="0" baseline="0" noProof="0">
                <a:ln>
                  <a:noFill/>
                </a:ln>
                <a:solidFill>
                  <a:schemeClr val="tx1"/>
                </a:solidFill>
                <a:effectLst/>
                <a:uLnTx/>
                <a:uFillTx/>
                <a:latin typeface="Arial" panose="020B0604020202020204" pitchFamily="34" charset="0"/>
                <a:ea typeface="Arial"/>
                <a:cs typeface="+mj-cs"/>
              </a:rPr>
              <a:t>Integrar en los flujos de trabajo</a:t>
            </a:r>
          </a:p>
        </p:txBody>
      </p:sp>
      <p:sp>
        <p:nvSpPr>
          <p:cNvPr id="20" name="Title 1">
            <a:extLst>
              <a:ext uri="{FF2B5EF4-FFF2-40B4-BE49-F238E27FC236}">
                <a16:creationId xmlns:a16="http://schemas.microsoft.com/office/drawing/2014/main" id="{B5964994-E7E3-ECE1-83FC-8F0579DB1999}"/>
              </a:ext>
            </a:extLst>
          </p:cNvPr>
          <p:cNvSpPr txBox="1">
            <a:spLocks/>
          </p:cNvSpPr>
          <p:nvPr/>
        </p:nvSpPr>
        <p:spPr>
          <a:xfrm>
            <a:off x="8933284" y="5151754"/>
            <a:ext cx="1511849"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419" sz="2000" b="0">
                <a:solidFill>
                  <a:schemeClr val="tx1"/>
                </a:solidFill>
              </a:rPr>
              <a:t>Realizar un uso piloto</a:t>
            </a:r>
          </a:p>
        </p:txBody>
      </p:sp>
      <p:pic>
        <p:nvPicPr>
          <p:cNvPr id="3" name="Graphic 2">
            <a:extLst>
              <a:ext uri="{FF2B5EF4-FFF2-40B4-BE49-F238E27FC236}">
                <a16:creationId xmlns:a16="http://schemas.microsoft.com/office/drawing/2014/main" id="{9E262878-268E-B7BF-B58B-68098C1EB1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57851" y="1485116"/>
            <a:ext cx="1097280" cy="1097280"/>
          </a:xfrm>
          <a:prstGeom prst="rect">
            <a:avLst/>
          </a:prstGeom>
        </p:spPr>
      </p:pic>
      <p:pic>
        <p:nvPicPr>
          <p:cNvPr id="7" name="Graphic 6">
            <a:extLst>
              <a:ext uri="{FF2B5EF4-FFF2-40B4-BE49-F238E27FC236}">
                <a16:creationId xmlns:a16="http://schemas.microsoft.com/office/drawing/2014/main" id="{DCBD97BD-E0BD-C37B-A49C-547E4F49FA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81647" y="1486151"/>
            <a:ext cx="1097280" cy="1097280"/>
          </a:xfrm>
          <a:prstGeom prst="rect">
            <a:avLst/>
          </a:prstGeom>
        </p:spPr>
      </p:pic>
      <p:pic>
        <p:nvPicPr>
          <p:cNvPr id="11" name="Graphic 10">
            <a:extLst>
              <a:ext uri="{FF2B5EF4-FFF2-40B4-BE49-F238E27FC236}">
                <a16:creationId xmlns:a16="http://schemas.microsoft.com/office/drawing/2014/main" id="{761A1781-B58A-4963-C8F2-B147DEA83D4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19749" y="1496804"/>
            <a:ext cx="1097280" cy="1097280"/>
          </a:xfrm>
          <a:prstGeom prst="rect">
            <a:avLst/>
          </a:prstGeom>
        </p:spPr>
      </p:pic>
      <p:pic>
        <p:nvPicPr>
          <p:cNvPr id="13" name="Graphic 12">
            <a:extLst>
              <a:ext uri="{FF2B5EF4-FFF2-40B4-BE49-F238E27FC236}">
                <a16:creationId xmlns:a16="http://schemas.microsoft.com/office/drawing/2014/main" id="{73070CDE-E4E7-8AB3-E3C9-E0A6E4C05AE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160122" y="3887899"/>
            <a:ext cx="1097280" cy="1097280"/>
          </a:xfrm>
          <a:prstGeom prst="rect">
            <a:avLst/>
          </a:prstGeom>
        </p:spPr>
      </p:pic>
      <p:pic>
        <p:nvPicPr>
          <p:cNvPr id="17" name="Graphic 16">
            <a:extLst>
              <a:ext uri="{FF2B5EF4-FFF2-40B4-BE49-F238E27FC236}">
                <a16:creationId xmlns:a16="http://schemas.microsoft.com/office/drawing/2014/main" id="{37B8299F-87DA-910C-87CA-C7700E77760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590326" y="3887899"/>
            <a:ext cx="1097280" cy="1097280"/>
          </a:xfrm>
          <a:prstGeom prst="rect">
            <a:avLst/>
          </a:prstGeom>
        </p:spPr>
      </p:pic>
      <p:pic>
        <p:nvPicPr>
          <p:cNvPr id="19" name="Graphic 18">
            <a:extLst>
              <a:ext uri="{FF2B5EF4-FFF2-40B4-BE49-F238E27FC236}">
                <a16:creationId xmlns:a16="http://schemas.microsoft.com/office/drawing/2014/main" id="{102401FD-5BEA-3CCA-4857-8EB27C476ED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81647" y="3887899"/>
            <a:ext cx="1097280" cy="1097280"/>
          </a:xfrm>
          <a:prstGeom prst="rect">
            <a:avLst/>
          </a:prstGeom>
        </p:spPr>
      </p:pic>
      <p:sp>
        <p:nvSpPr>
          <p:cNvPr id="22" name="Title 21">
            <a:extLst>
              <a:ext uri="{FF2B5EF4-FFF2-40B4-BE49-F238E27FC236}">
                <a16:creationId xmlns:a16="http://schemas.microsoft.com/office/drawing/2014/main" id="{304A8A04-A5A7-1FF6-B2C7-FBD594F03A27}"/>
              </a:ext>
            </a:extLst>
          </p:cNvPr>
          <p:cNvSpPr>
            <a:spLocks noGrp="1"/>
          </p:cNvSpPr>
          <p:nvPr>
            <p:ph type="title"/>
          </p:nvPr>
        </p:nvSpPr>
        <p:spPr/>
        <p:txBody>
          <a:bodyPr/>
          <a:lstStyle/>
          <a:p>
            <a:r>
              <a:rPr lang="es-419">
                <a:latin typeface="Arial"/>
                <a:cs typeface="Arial"/>
              </a:rPr>
              <a:t>Pasos clave para adoptar el enfoque 7-1-7</a:t>
            </a:r>
          </a:p>
        </p:txBody>
      </p:sp>
    </p:spTree>
    <p:extLst>
      <p:ext uri="{BB962C8B-B14F-4D97-AF65-F5344CB8AC3E}">
        <p14:creationId xmlns:p14="http://schemas.microsoft.com/office/powerpoint/2010/main" val="31508015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8FAF0C-64CA-A19A-263F-41C8258980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1DEE1C-3BFE-8037-CD84-7D610430E05D}"/>
              </a:ext>
            </a:extLst>
          </p:cNvPr>
          <p:cNvSpPr>
            <a:spLocks noGrp="1"/>
          </p:cNvSpPr>
          <p:nvPr>
            <p:ph type="title"/>
          </p:nvPr>
        </p:nvSpPr>
        <p:spPr>
          <a:xfrm>
            <a:off x="259217" y="256268"/>
            <a:ext cx="10515600" cy="1001762"/>
          </a:xfrm>
        </p:spPr>
        <p:txBody>
          <a:bodyPr/>
          <a:lstStyle/>
          <a:p>
            <a:r>
              <a:rPr lang="es-419">
                <a:latin typeface="Arial"/>
                <a:cs typeface="Arial"/>
              </a:rPr>
              <a:t>Debate en tríos sobre la adopción del 7-1-7</a:t>
            </a:r>
          </a:p>
        </p:txBody>
      </p:sp>
      <p:sp>
        <p:nvSpPr>
          <p:cNvPr id="3" name="Text Placeholder 2">
            <a:extLst>
              <a:ext uri="{FF2B5EF4-FFF2-40B4-BE49-F238E27FC236}">
                <a16:creationId xmlns:a16="http://schemas.microsoft.com/office/drawing/2014/main" id="{1FE60268-4EAA-5E95-77FC-B89075AE7F21}"/>
              </a:ext>
            </a:extLst>
          </p:cNvPr>
          <p:cNvSpPr>
            <a:spLocks noGrp="1"/>
          </p:cNvSpPr>
          <p:nvPr>
            <p:ph type="body" idx="1"/>
          </p:nvPr>
        </p:nvSpPr>
        <p:spPr>
          <a:xfrm>
            <a:off x="349931" y="973592"/>
            <a:ext cx="5157787" cy="823912"/>
          </a:xfrm>
        </p:spPr>
        <p:txBody>
          <a:bodyPr/>
          <a:lstStyle/>
          <a:p>
            <a:r>
              <a:rPr lang="es-419">
                <a:latin typeface="Arial"/>
                <a:cs typeface="Arial"/>
              </a:rPr>
              <a:t>En sus grupos</a:t>
            </a:r>
          </a:p>
        </p:txBody>
      </p:sp>
      <p:sp>
        <p:nvSpPr>
          <p:cNvPr id="4" name="Content Placeholder 3">
            <a:extLst>
              <a:ext uri="{FF2B5EF4-FFF2-40B4-BE49-F238E27FC236}">
                <a16:creationId xmlns:a16="http://schemas.microsoft.com/office/drawing/2014/main" id="{57ABED58-1F68-96FD-58D8-CE52BBD10001}"/>
              </a:ext>
            </a:extLst>
          </p:cNvPr>
          <p:cNvSpPr>
            <a:spLocks noGrp="1"/>
          </p:cNvSpPr>
          <p:nvPr>
            <p:ph sz="half" idx="2"/>
          </p:nvPr>
        </p:nvSpPr>
        <p:spPr>
          <a:xfrm>
            <a:off x="349930" y="1905492"/>
            <a:ext cx="7910150" cy="4173325"/>
          </a:xfrm>
        </p:spPr>
        <p:txBody>
          <a:bodyPr vert="horz" lIns="91440" tIns="45720" rIns="91440" bIns="45720" rtlCol="0" anchor="t">
            <a:noAutofit/>
          </a:bodyPr>
          <a:lstStyle/>
          <a:p>
            <a:r>
              <a:rPr lang="es-419" sz="2400">
                <a:latin typeface="Arial"/>
                <a:cs typeface="Arial"/>
              </a:rPr>
              <a:t>Debata el juego de roles. Preguntas de debate sugeridas:</a:t>
            </a:r>
          </a:p>
          <a:p>
            <a:pPr lvl="1"/>
            <a:r>
              <a:rPr lang="es-419" sz="2400">
                <a:latin typeface="Arial"/>
                <a:cs typeface="Arial"/>
              </a:rPr>
              <a:t>¿Qué comentarios tiene el observador?</a:t>
            </a:r>
          </a:p>
          <a:p>
            <a:pPr lvl="1"/>
            <a:r>
              <a:rPr lang="es-419" sz="2400">
                <a:latin typeface="Arial"/>
                <a:cs typeface="Arial"/>
              </a:rPr>
              <a:t>¿Qué funcionó bien en el juego de roles?</a:t>
            </a:r>
          </a:p>
          <a:p>
            <a:pPr lvl="1"/>
            <a:r>
              <a:rPr lang="es-419" sz="2400">
                <a:latin typeface="Arial"/>
                <a:cs typeface="Arial"/>
              </a:rPr>
              <a:t>¿Qué preguntas creen que los participantes podrían hacer sobre el tema?</a:t>
            </a:r>
          </a:p>
          <a:p>
            <a:r>
              <a:rPr lang="es-419" sz="2400">
                <a:latin typeface="Arial"/>
                <a:cs typeface="Arial"/>
              </a:rPr>
              <a:t>Añadan cualquier pregunta que tengan a la lista de preguntas pendientes.</a:t>
            </a:r>
          </a:p>
        </p:txBody>
      </p:sp>
      <p:sp>
        <p:nvSpPr>
          <p:cNvPr id="13" name="Rectangle 12">
            <a:extLst>
              <a:ext uri="{FF2B5EF4-FFF2-40B4-BE49-F238E27FC236}">
                <a16:creationId xmlns:a16="http://schemas.microsoft.com/office/drawing/2014/main" id="{EE2E5544-B75D-5024-D668-7805C74D4AAB}"/>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A9CCDBD2-A00B-7907-638C-A8F222708763}"/>
              </a:ext>
            </a:extLst>
          </p:cNvPr>
          <p:cNvSpPr>
            <a:spLocks noGrp="1"/>
          </p:cNvSpPr>
          <p:nvPr>
            <p:ph type="body" sz="quarter" idx="3"/>
          </p:nvPr>
        </p:nvSpPr>
        <p:spPr>
          <a:xfrm>
            <a:off x="9028516" y="1243953"/>
            <a:ext cx="1837015" cy="823912"/>
          </a:xfrm>
        </p:spPr>
        <p:txBody>
          <a:bodyPr/>
          <a:lstStyle/>
          <a:p>
            <a:r>
              <a:rPr lang="es-419">
                <a:latin typeface="Arial"/>
                <a:cs typeface="Arial"/>
              </a:rPr>
              <a:t>Tiempo</a:t>
            </a:r>
          </a:p>
        </p:txBody>
      </p:sp>
      <p:sp>
        <p:nvSpPr>
          <p:cNvPr id="16" name="Content Placeholder 5">
            <a:extLst>
              <a:ext uri="{FF2B5EF4-FFF2-40B4-BE49-F238E27FC236}">
                <a16:creationId xmlns:a16="http://schemas.microsoft.com/office/drawing/2014/main" id="{99368CBE-7340-7ED2-A3FB-2B16BDC0FB71}"/>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s-419">
                <a:latin typeface="Arial"/>
                <a:cs typeface="Arial"/>
              </a:rPr>
              <a:t>5 minutos </a:t>
            </a:r>
          </a:p>
        </p:txBody>
      </p:sp>
    </p:spTree>
    <p:extLst>
      <p:ext uri="{BB962C8B-B14F-4D97-AF65-F5344CB8AC3E}">
        <p14:creationId xmlns:p14="http://schemas.microsoft.com/office/powerpoint/2010/main" val="29608698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E099E-3653-94AB-BE0B-EDC3989793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7D030D-9A8B-89A6-B194-32DA46759C7B}"/>
              </a:ext>
            </a:extLst>
          </p:cNvPr>
          <p:cNvSpPr>
            <a:spLocks noGrp="1"/>
          </p:cNvSpPr>
          <p:nvPr>
            <p:ph type="title"/>
          </p:nvPr>
        </p:nvSpPr>
        <p:spPr>
          <a:xfrm>
            <a:off x="259217" y="256268"/>
            <a:ext cx="10515600" cy="1001762"/>
          </a:xfrm>
        </p:spPr>
        <p:txBody>
          <a:bodyPr/>
          <a:lstStyle/>
          <a:p>
            <a:r>
              <a:rPr lang="es-419">
                <a:latin typeface="Arial"/>
                <a:cs typeface="Arial"/>
              </a:rPr>
              <a:t>Debate en plenaria sobre la adopción del 7-1-7</a:t>
            </a:r>
          </a:p>
        </p:txBody>
      </p:sp>
      <p:sp>
        <p:nvSpPr>
          <p:cNvPr id="3" name="Text Placeholder 2">
            <a:extLst>
              <a:ext uri="{FF2B5EF4-FFF2-40B4-BE49-F238E27FC236}">
                <a16:creationId xmlns:a16="http://schemas.microsoft.com/office/drawing/2014/main" id="{E7F4918C-D701-3A47-807C-4D98A2CCB515}"/>
              </a:ext>
            </a:extLst>
          </p:cNvPr>
          <p:cNvSpPr>
            <a:spLocks noGrp="1"/>
          </p:cNvSpPr>
          <p:nvPr>
            <p:ph type="body" idx="1"/>
          </p:nvPr>
        </p:nvSpPr>
        <p:spPr>
          <a:xfrm>
            <a:off x="349931" y="973592"/>
            <a:ext cx="5157787" cy="823912"/>
          </a:xfrm>
        </p:spPr>
        <p:txBody>
          <a:bodyPr/>
          <a:lstStyle/>
          <a:p>
            <a:r>
              <a:rPr lang="es-419">
                <a:latin typeface="Arial"/>
                <a:cs typeface="Arial"/>
              </a:rPr>
              <a:t>Preguntas de debate</a:t>
            </a:r>
          </a:p>
        </p:txBody>
      </p:sp>
      <p:sp>
        <p:nvSpPr>
          <p:cNvPr id="4" name="Content Placeholder 3">
            <a:extLst>
              <a:ext uri="{FF2B5EF4-FFF2-40B4-BE49-F238E27FC236}">
                <a16:creationId xmlns:a16="http://schemas.microsoft.com/office/drawing/2014/main" id="{D7908551-06D2-53DF-9643-2C14340DDFB2}"/>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es-419" sz="2400">
                <a:latin typeface="Arial"/>
                <a:cs typeface="Arial"/>
              </a:rPr>
              <a:t>¿Qué salió bien?</a:t>
            </a:r>
          </a:p>
          <a:p>
            <a:r>
              <a:rPr lang="es-419" sz="2400">
                <a:latin typeface="Arial"/>
                <a:cs typeface="Arial"/>
              </a:rPr>
              <a:t>¿Qué fue un reto?</a:t>
            </a:r>
          </a:p>
          <a:p>
            <a:r>
              <a:rPr lang="es-419" sz="2400">
                <a:latin typeface="Arial"/>
                <a:cs typeface="Arial"/>
              </a:rPr>
              <a:t>¿Qué preguntas les surgieron?</a:t>
            </a:r>
          </a:p>
        </p:txBody>
      </p:sp>
      <p:sp>
        <p:nvSpPr>
          <p:cNvPr id="13" name="Rectangle 12">
            <a:extLst>
              <a:ext uri="{FF2B5EF4-FFF2-40B4-BE49-F238E27FC236}">
                <a16:creationId xmlns:a16="http://schemas.microsoft.com/office/drawing/2014/main" id="{BBCBDF3C-7FA5-E033-0A00-FCB79CD76556}"/>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BE7CB163-00C7-8986-D48F-7F2CB4C45EA5}"/>
              </a:ext>
            </a:extLst>
          </p:cNvPr>
          <p:cNvSpPr>
            <a:spLocks noGrp="1"/>
          </p:cNvSpPr>
          <p:nvPr>
            <p:ph type="body" sz="quarter" idx="3"/>
          </p:nvPr>
        </p:nvSpPr>
        <p:spPr>
          <a:xfrm>
            <a:off x="9028516" y="1243953"/>
            <a:ext cx="1837015" cy="823912"/>
          </a:xfrm>
        </p:spPr>
        <p:txBody>
          <a:bodyPr/>
          <a:lstStyle/>
          <a:p>
            <a:r>
              <a:rPr lang="es-419">
                <a:latin typeface="Arial"/>
                <a:cs typeface="Arial"/>
              </a:rPr>
              <a:t>Tiempo</a:t>
            </a:r>
          </a:p>
        </p:txBody>
      </p:sp>
      <p:sp>
        <p:nvSpPr>
          <p:cNvPr id="16" name="Content Placeholder 5">
            <a:extLst>
              <a:ext uri="{FF2B5EF4-FFF2-40B4-BE49-F238E27FC236}">
                <a16:creationId xmlns:a16="http://schemas.microsoft.com/office/drawing/2014/main" id="{F5A70E8F-1F7E-DF3E-79A0-BF18B522993D}"/>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es-419">
                <a:latin typeface="Arial"/>
                <a:cs typeface="Arial"/>
              </a:rPr>
              <a:t>5 minutos </a:t>
            </a:r>
          </a:p>
        </p:txBody>
      </p:sp>
    </p:spTree>
    <p:extLst>
      <p:ext uri="{BB962C8B-B14F-4D97-AF65-F5344CB8AC3E}">
        <p14:creationId xmlns:p14="http://schemas.microsoft.com/office/powerpoint/2010/main" val="15587875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E4034-D00D-5FCB-2AAF-A6973257DE9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117C539-2DA3-890B-E427-499D42551EE1}"/>
              </a:ext>
            </a:extLst>
          </p:cNvPr>
          <p:cNvSpPr>
            <a:spLocks noGrp="1"/>
          </p:cNvSpPr>
          <p:nvPr>
            <p:ph type="title"/>
          </p:nvPr>
        </p:nvSpPr>
        <p:spPr>
          <a:xfrm>
            <a:off x="463118" y="3159494"/>
            <a:ext cx="3467083" cy="539446"/>
          </a:xfrm>
        </p:spPr>
        <p:txBody>
          <a:bodyPr anchor="b">
            <a:normAutofit fontScale="90000"/>
          </a:bodyPr>
          <a:lstStyle/>
          <a:p>
            <a:r>
              <a:rPr lang="es-419">
                <a:latin typeface="Arial"/>
                <a:cs typeface="Arial"/>
              </a:rPr>
              <a:t>Receso</a:t>
            </a:r>
            <a:endParaRPr lang="en-US"/>
          </a:p>
        </p:txBody>
      </p:sp>
      <p:sp>
        <p:nvSpPr>
          <p:cNvPr id="4" name="Content Placeholder 3">
            <a:extLst>
              <a:ext uri="{FF2B5EF4-FFF2-40B4-BE49-F238E27FC236}">
                <a16:creationId xmlns:a16="http://schemas.microsoft.com/office/drawing/2014/main" id="{679F274D-139D-E9F5-5022-7286F48AE81A}"/>
              </a:ext>
            </a:extLst>
          </p:cNvPr>
          <p:cNvSpPr>
            <a:spLocks noGrp="1"/>
          </p:cNvSpPr>
          <p:nvPr>
            <p:ph idx="1"/>
          </p:nvPr>
        </p:nvSpPr>
        <p:spPr>
          <a:xfrm>
            <a:off x="4990840" y="2051772"/>
            <a:ext cx="6502120" cy="3236418"/>
          </a:xfrm>
        </p:spPr>
        <p:txBody>
          <a:bodyPr vert="horz" lIns="91440" tIns="45720" rIns="91440" bIns="45720" rtlCol="0" anchor="t">
            <a:noAutofit/>
          </a:bodyPr>
          <a:lstStyle/>
          <a:p>
            <a:pPr marL="0" indent="0">
              <a:buNone/>
            </a:pPr>
            <a:r>
              <a:rPr lang="es-419" sz="3200" b="1">
                <a:solidFill>
                  <a:schemeClr val="tx2"/>
                </a:solidFill>
                <a:latin typeface="Arial"/>
                <a:cs typeface="Arial"/>
              </a:rPr>
              <a:t>¿Tienen preguntas? Añádanlas a nuestra lista de preguntas pendientes</a:t>
            </a:r>
          </a:p>
          <a:p>
            <a:pPr marL="0" indent="0">
              <a:buNone/>
            </a:pPr>
            <a:endParaRPr lang="en-US" sz="2800">
              <a:latin typeface="Arial"/>
              <a:cs typeface="Arial"/>
            </a:endParaRPr>
          </a:p>
          <a:p>
            <a:pPr marL="0" indent="0">
              <a:buNone/>
            </a:pPr>
            <a:r>
              <a:rPr lang="es-419" sz="3000">
                <a:solidFill>
                  <a:schemeClr val="tx1"/>
                </a:solidFill>
                <a:latin typeface="Arial"/>
                <a:cs typeface="Arial"/>
              </a:rPr>
              <a:t>Responderemos preguntas desde esta lista durante toda la jornada</a:t>
            </a:r>
          </a:p>
          <a:p>
            <a:endParaRPr lang="en-US" sz="2400">
              <a:solidFill>
                <a:schemeClr val="tx1"/>
              </a:solidFill>
              <a:cs typeface="Arial"/>
            </a:endParaRPr>
          </a:p>
          <a:p>
            <a:endParaRPr lang="en-US" sz="2400">
              <a:solidFill>
                <a:schemeClr val="tx1"/>
              </a:solidFill>
              <a:cs typeface="Arial"/>
            </a:endParaRPr>
          </a:p>
        </p:txBody>
      </p:sp>
    </p:spTree>
    <p:extLst>
      <p:ext uri="{BB962C8B-B14F-4D97-AF65-F5344CB8AC3E}">
        <p14:creationId xmlns:p14="http://schemas.microsoft.com/office/powerpoint/2010/main" val="3611367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416B9-F88B-A99F-65D7-08C753793C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179AC6-D76F-0954-3C0C-5BDDA118E3D7}"/>
              </a:ext>
            </a:extLst>
          </p:cNvPr>
          <p:cNvSpPr>
            <a:spLocks noGrp="1"/>
          </p:cNvSpPr>
          <p:nvPr>
            <p:ph type="title"/>
          </p:nvPr>
        </p:nvSpPr>
        <p:spPr>
          <a:xfrm>
            <a:off x="778617" y="2836897"/>
            <a:ext cx="10526171" cy="2148666"/>
          </a:xfrm>
        </p:spPr>
        <p:txBody>
          <a:bodyPr/>
          <a:lstStyle/>
          <a:p>
            <a:r>
              <a:rPr lang="es-419" sz="4700">
                <a:latin typeface="Arial"/>
                <a:cs typeface="Arial"/>
              </a:rPr>
              <a:t>Debate en grupos pequeños</a:t>
            </a:r>
          </a:p>
        </p:txBody>
      </p:sp>
      <p:pic>
        <p:nvPicPr>
          <p:cNvPr id="4" name="Graphic 3">
            <a:extLst>
              <a:ext uri="{FF2B5EF4-FFF2-40B4-BE49-F238E27FC236}">
                <a16:creationId xmlns:a16="http://schemas.microsoft.com/office/drawing/2014/main" id="{ABEA40D9-F832-E72D-C9CC-2DBC9944D4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0533" y="3138428"/>
            <a:ext cx="913246" cy="916710"/>
          </a:xfrm>
          <a:prstGeom prst="rect">
            <a:avLst/>
          </a:prstGeom>
        </p:spPr>
      </p:pic>
    </p:spTree>
    <p:extLst>
      <p:ext uri="{BB962C8B-B14F-4D97-AF65-F5344CB8AC3E}">
        <p14:creationId xmlns:p14="http://schemas.microsoft.com/office/powerpoint/2010/main" val="29700271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DAD528-DB00-2D6D-4EE7-228B7BD5FA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F6AEA8-F2ED-3CE6-6A3B-FBB79C475D28}"/>
              </a:ext>
            </a:extLst>
          </p:cNvPr>
          <p:cNvSpPr>
            <a:spLocks noGrp="1"/>
          </p:cNvSpPr>
          <p:nvPr>
            <p:ph type="title"/>
          </p:nvPr>
        </p:nvSpPr>
        <p:spPr>
          <a:xfrm>
            <a:off x="367853" y="272368"/>
            <a:ext cx="10515600" cy="1001762"/>
          </a:xfrm>
        </p:spPr>
        <p:txBody>
          <a:bodyPr/>
          <a:lstStyle/>
          <a:p>
            <a:r>
              <a:rPr lang="es-419">
                <a:latin typeface="Arial"/>
                <a:cs typeface="Arial"/>
              </a:rPr>
              <a:t>Debate: 7-1-7 en sus trabajos</a:t>
            </a:r>
          </a:p>
        </p:txBody>
      </p:sp>
      <p:sp>
        <p:nvSpPr>
          <p:cNvPr id="3" name="Text Placeholder 2">
            <a:extLst>
              <a:ext uri="{FF2B5EF4-FFF2-40B4-BE49-F238E27FC236}">
                <a16:creationId xmlns:a16="http://schemas.microsoft.com/office/drawing/2014/main" id="{5484862E-64E3-5336-AB94-B2C0A2299D90}"/>
              </a:ext>
            </a:extLst>
          </p:cNvPr>
          <p:cNvSpPr>
            <a:spLocks noGrp="1"/>
          </p:cNvSpPr>
          <p:nvPr>
            <p:ph type="body" idx="1"/>
          </p:nvPr>
        </p:nvSpPr>
        <p:spPr>
          <a:xfrm>
            <a:off x="367853" y="619581"/>
            <a:ext cx="5157787" cy="823912"/>
          </a:xfrm>
        </p:spPr>
        <p:txBody>
          <a:bodyPr/>
          <a:lstStyle/>
          <a:p>
            <a:r>
              <a:rPr lang="es-419">
                <a:latin typeface="Arial"/>
                <a:cs typeface="Arial"/>
              </a:rPr>
              <a:t>Su tarea en grupo</a:t>
            </a:r>
          </a:p>
        </p:txBody>
      </p:sp>
      <p:sp>
        <p:nvSpPr>
          <p:cNvPr id="4" name="Content Placeholder 3">
            <a:extLst>
              <a:ext uri="{FF2B5EF4-FFF2-40B4-BE49-F238E27FC236}">
                <a16:creationId xmlns:a16="http://schemas.microsoft.com/office/drawing/2014/main" id="{BC5509AB-CA4A-7652-BA77-01563FC3D2DD}"/>
              </a:ext>
            </a:extLst>
          </p:cNvPr>
          <p:cNvSpPr>
            <a:spLocks noGrp="1"/>
          </p:cNvSpPr>
          <p:nvPr>
            <p:ph sz="half" idx="2"/>
          </p:nvPr>
        </p:nvSpPr>
        <p:spPr>
          <a:xfrm>
            <a:off x="722513" y="1493585"/>
            <a:ext cx="10784313" cy="3115772"/>
          </a:xfrm>
        </p:spPr>
        <p:txBody>
          <a:bodyPr vert="horz" lIns="91440" tIns="45720" rIns="91440" bIns="45720" rtlCol="0" anchor="t">
            <a:noAutofit/>
          </a:bodyPr>
          <a:lstStyle/>
          <a:p>
            <a:r>
              <a:rPr lang="es-419" sz="2000">
                <a:solidFill>
                  <a:schemeClr val="tx1"/>
                </a:solidFill>
                <a:latin typeface="Arial"/>
                <a:cs typeface="Arial"/>
              </a:rPr>
              <a:t>Este es el momento para </a:t>
            </a:r>
            <a:r>
              <a:rPr lang="es-419" sz="2000" b="1">
                <a:solidFill>
                  <a:schemeClr val="tx1"/>
                </a:solidFill>
                <a:latin typeface="Arial"/>
                <a:cs typeface="Arial"/>
              </a:rPr>
              <a:t>un debate abierto </a:t>
            </a:r>
            <a:r>
              <a:rPr lang="es-419" sz="2000">
                <a:solidFill>
                  <a:schemeClr val="tx1"/>
                </a:solidFill>
                <a:latin typeface="Arial"/>
                <a:cs typeface="Arial"/>
              </a:rPr>
              <a:t>sobre 7-1-7 y cómo se relaciona con sus trabajos.</a:t>
            </a:r>
          </a:p>
          <a:p>
            <a:r>
              <a:rPr lang="es-419" sz="2000">
                <a:solidFill>
                  <a:schemeClr val="tx1"/>
                </a:solidFill>
                <a:latin typeface="Arial"/>
                <a:cs typeface="Arial"/>
              </a:rPr>
              <a:t>Preséntense y </a:t>
            </a:r>
            <a:r>
              <a:rPr lang="es-419" sz="2000" b="1">
                <a:solidFill>
                  <a:schemeClr val="tx1"/>
                </a:solidFill>
                <a:latin typeface="Arial"/>
                <a:cs typeface="Arial"/>
              </a:rPr>
              <a:t>debatan</a:t>
            </a:r>
            <a:r>
              <a:rPr lang="es-419" sz="2000">
                <a:solidFill>
                  <a:schemeClr val="tx1"/>
                </a:solidFill>
                <a:latin typeface="Arial"/>
                <a:cs typeface="Arial"/>
              </a:rPr>
              <a:t> en grupos:</a:t>
            </a:r>
          </a:p>
          <a:p>
            <a:pPr>
              <a:defRPr/>
            </a:pPr>
            <a:endParaRPr lang="en-US" sz="600">
              <a:solidFill>
                <a:schemeClr val="tx1"/>
              </a:solidFill>
              <a:latin typeface="Arial"/>
              <a:ea typeface="Calibri"/>
              <a:cs typeface="Arial"/>
            </a:endParaRPr>
          </a:p>
          <a:p>
            <a:pPr marL="0" indent="0">
              <a:buNone/>
            </a:pPr>
            <a:r>
              <a:rPr lang="es-419" sz="2000" b="1">
                <a:solidFill>
                  <a:schemeClr val="tx2"/>
                </a:solidFill>
                <a:latin typeface="Arial"/>
                <a:cs typeface="Arial"/>
              </a:rPr>
              <a:t>¿Qué estrategias pueden ayudar a que la adopción del 7-1-7 sea </a:t>
            </a:r>
            <a:r>
              <a:rPr lang="es-419" sz="2000" b="1" u="sng">
                <a:solidFill>
                  <a:schemeClr val="tx2"/>
                </a:solidFill>
                <a:latin typeface="Arial"/>
                <a:cs typeface="Arial"/>
              </a:rPr>
              <a:t>sostenible</a:t>
            </a:r>
            <a:r>
              <a:rPr lang="es-419" sz="2000" b="1">
                <a:solidFill>
                  <a:schemeClr val="tx2"/>
                </a:solidFill>
                <a:latin typeface="Arial"/>
                <a:cs typeface="Arial"/>
              </a:rPr>
              <a:t> en el lugar donde trabajan?</a:t>
            </a:r>
          </a:p>
          <a:p>
            <a:pPr marL="0" indent="0">
              <a:buNone/>
            </a:pPr>
            <a:endParaRPr lang="en-US" sz="600">
              <a:solidFill>
                <a:schemeClr val="tx2"/>
              </a:solidFill>
              <a:effectLst/>
              <a:cs typeface="Arial" panose="020B0604020202020204" pitchFamily="34" charset="0"/>
            </a:endParaRPr>
          </a:p>
          <a:p>
            <a:pPr marL="0" indent="0">
              <a:buNone/>
            </a:pPr>
            <a:r>
              <a:rPr lang="es-419" sz="2000" b="1">
                <a:solidFill>
                  <a:schemeClr val="tx2"/>
                </a:solidFill>
                <a:effectLst/>
                <a:cs typeface="Arial" panose="020B0604020202020204" pitchFamily="34" charset="0"/>
              </a:rPr>
              <a:t>¿Cómo podrían empezar a utilizar los fundamentos del 7-1-7 (puntualidad y mejora continua del desempeño) en sus trabajos incluso ahora mismo?</a:t>
            </a:r>
          </a:p>
        </p:txBody>
      </p:sp>
      <p:grpSp>
        <p:nvGrpSpPr>
          <p:cNvPr id="5" name="Group 4">
            <a:extLst>
              <a:ext uri="{FF2B5EF4-FFF2-40B4-BE49-F238E27FC236}">
                <a16:creationId xmlns:a16="http://schemas.microsoft.com/office/drawing/2014/main" id="{19C39B1F-A27D-3B44-FF23-B6871BC725E0}"/>
              </a:ext>
            </a:extLst>
          </p:cNvPr>
          <p:cNvGrpSpPr/>
          <p:nvPr/>
        </p:nvGrpSpPr>
        <p:grpSpPr>
          <a:xfrm>
            <a:off x="383847" y="4605662"/>
            <a:ext cx="11490867" cy="1668023"/>
            <a:chOff x="6645622" y="1044237"/>
            <a:chExt cx="3377665" cy="1668023"/>
          </a:xfrm>
        </p:grpSpPr>
        <p:sp>
          <p:nvSpPr>
            <p:cNvPr id="8" name="Rectangle 7">
              <a:extLst>
                <a:ext uri="{FF2B5EF4-FFF2-40B4-BE49-F238E27FC236}">
                  <a16:creationId xmlns:a16="http://schemas.microsoft.com/office/drawing/2014/main" id="{949E77BC-5DCC-4EA8-6316-98E09EBB5EEB}"/>
                </a:ext>
              </a:extLst>
            </p:cNvPr>
            <p:cNvSpPr/>
            <p:nvPr/>
          </p:nvSpPr>
          <p:spPr>
            <a:xfrm>
              <a:off x="6645622" y="1044237"/>
              <a:ext cx="3350883" cy="166802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Text Placeholder 2">
              <a:extLst>
                <a:ext uri="{FF2B5EF4-FFF2-40B4-BE49-F238E27FC236}">
                  <a16:creationId xmlns:a16="http://schemas.microsoft.com/office/drawing/2014/main" id="{311D19F0-8E19-2492-251A-9F70145F4D3A}"/>
                </a:ext>
              </a:extLst>
            </p:cNvPr>
            <p:cNvSpPr txBox="1">
              <a:spLocks/>
            </p:cNvSpPr>
            <p:nvPr/>
          </p:nvSpPr>
          <p:spPr>
            <a:xfrm>
              <a:off x="6828594" y="1212966"/>
              <a:ext cx="3169978" cy="461055"/>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
                  <a:srgbClr val="3BB042"/>
                </a:buClr>
                <a:buSzTx/>
                <a:buFont typeface="Arial" panose="020B0604020202020204" pitchFamily="34" charset="0"/>
                <a:buNone/>
                <a:tabLst/>
                <a:defRPr/>
              </a:pPr>
              <a:r>
                <a:rPr kumimoji="0" lang="es-419" sz="2000" b="1" i="0" u="none" strike="noStrike" cap="none" normalizeH="0" baseline="0" noProof="0">
                  <a:ln>
                    <a:noFill/>
                  </a:ln>
                  <a:solidFill>
                    <a:srgbClr val="628393"/>
                  </a:solidFill>
                  <a:effectLst/>
                  <a:uLnTx/>
                  <a:uFillTx/>
                  <a:latin typeface="Arial"/>
                  <a:ea typeface="Arial"/>
                  <a:cs typeface="Arial"/>
                </a:rPr>
                <a:t>Tiempo (30 min en total)</a:t>
              </a:r>
            </a:p>
          </p:txBody>
        </p:sp>
        <p:sp>
          <p:nvSpPr>
            <p:cNvPr id="13" name="Content Placeholder 3">
              <a:extLst>
                <a:ext uri="{FF2B5EF4-FFF2-40B4-BE49-F238E27FC236}">
                  <a16:creationId xmlns:a16="http://schemas.microsoft.com/office/drawing/2014/main" id="{52D2C039-AF53-E771-8705-1A874A8265ED}"/>
                </a:ext>
              </a:extLst>
            </p:cNvPr>
            <p:cNvSpPr txBox="1">
              <a:spLocks/>
            </p:cNvSpPr>
            <p:nvPr/>
          </p:nvSpPr>
          <p:spPr>
            <a:xfrm>
              <a:off x="6853309" y="1736659"/>
              <a:ext cx="3169978" cy="78990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Char char="•"/>
                <a:tabLst/>
                <a:defRPr/>
              </a:pPr>
              <a:r>
                <a:rPr lang="es-419" sz="1800">
                  <a:latin typeface="Arial"/>
                  <a:ea typeface="Arial"/>
                  <a:cs typeface="Arial"/>
                </a:rPr>
                <a:t>15-20</a:t>
              </a:r>
              <a:r>
                <a:rPr kumimoji="0" lang="es-419" sz="1800" b="0" i="0" u="none" strike="noStrike" cap="none" normalizeH="0" baseline="0" noProof="0">
                  <a:ln>
                    <a:noFill/>
                  </a:ln>
                  <a:solidFill>
                    <a:srgbClr val="394D56"/>
                  </a:solidFill>
                  <a:effectLst/>
                  <a:uLnTx/>
                  <a:uFillTx/>
                  <a:latin typeface="Arial"/>
                  <a:ea typeface="Arial"/>
                  <a:cs typeface="Arial"/>
                </a:rPr>
                <a:t> minutos: debate en grupos pequeños</a:t>
              </a:r>
            </a:p>
            <a:p>
              <a:pPr marL="228600" marR="0" lvl="0" indent="-22860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Char char="•"/>
                <a:tabLst/>
                <a:defRPr/>
              </a:pPr>
              <a:r>
                <a:rPr kumimoji="0" lang="es-419" sz="1800" b="0" i="0" u="none" strike="noStrike" cap="none" normalizeH="0" baseline="0" noProof="0">
                  <a:ln>
                    <a:noFill/>
                  </a:ln>
                  <a:solidFill>
                    <a:srgbClr val="394D56"/>
                  </a:solidFill>
                  <a:effectLst/>
                  <a:uLnTx/>
                  <a:uFillTx/>
                  <a:latin typeface="Arial"/>
                  <a:ea typeface="Arial"/>
                  <a:cs typeface="Arial"/>
                </a:rPr>
                <a:t>10-15 minutos: informe en sesión plenaria (~2 minutos por grupo)</a:t>
              </a:r>
            </a:p>
            <a:p>
              <a:pPr marL="0" marR="0" lvl="0" indent="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None/>
                <a:tabLst/>
                <a:defRPr/>
              </a:pPr>
              <a:endParaRPr kumimoji="0" lang="en-US" sz="18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a:p>
              <a:pPr marL="685800" marR="0" lvl="1" indent="-228600" algn="l" defTabSz="914400" rtl="0" eaLnBrk="1" fontAlgn="auto" latinLnBrk="0" hangingPunct="1">
                <a:lnSpc>
                  <a:spcPct val="90000"/>
                </a:lnSpc>
                <a:spcBef>
                  <a:spcPts val="500"/>
                </a:spcBef>
                <a:spcAft>
                  <a:spcPts val="0"/>
                </a:spcAft>
                <a:buClr>
                  <a:srgbClr val="3BB042"/>
                </a:buClr>
                <a:buSzTx/>
                <a:buFont typeface="Arial" panose="020B0604020202020204" pitchFamily="34" charset="0"/>
                <a:buChar char="•"/>
                <a:tabLst/>
                <a:defRPr/>
              </a:pPr>
              <a:endParaRPr kumimoji="0" lang="en-US" sz="18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p:txBody>
        </p:sp>
      </p:grpSp>
    </p:spTree>
    <p:extLst>
      <p:ext uri="{BB962C8B-B14F-4D97-AF65-F5344CB8AC3E}">
        <p14:creationId xmlns:p14="http://schemas.microsoft.com/office/powerpoint/2010/main" val="25455786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0670E-225C-7D5C-BEB7-3D8D15D3ECBD}"/>
              </a:ext>
            </a:extLst>
          </p:cNvPr>
          <p:cNvSpPr>
            <a:spLocks noGrp="1"/>
          </p:cNvSpPr>
          <p:nvPr>
            <p:ph type="title"/>
          </p:nvPr>
        </p:nvSpPr>
        <p:spPr/>
        <p:txBody>
          <a:bodyPr/>
          <a:lstStyle/>
          <a:p>
            <a:r>
              <a:rPr lang="es-419"/>
              <a:t>El cierre de hoy</a:t>
            </a:r>
          </a:p>
        </p:txBody>
      </p:sp>
    </p:spTree>
    <p:extLst>
      <p:ext uri="{BB962C8B-B14F-4D97-AF65-F5344CB8AC3E}">
        <p14:creationId xmlns:p14="http://schemas.microsoft.com/office/powerpoint/2010/main" val="31626132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4F02D-3F7C-973D-D4F5-A3B9E61CDA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F1BFAE-9888-7808-4223-A0F3D3523168}"/>
              </a:ext>
            </a:extLst>
          </p:cNvPr>
          <p:cNvSpPr>
            <a:spLocks noGrp="1"/>
          </p:cNvSpPr>
          <p:nvPr>
            <p:ph type="title"/>
          </p:nvPr>
        </p:nvSpPr>
        <p:spPr>
          <a:xfrm>
            <a:off x="566600" y="995363"/>
            <a:ext cx="2876992" cy="2282808"/>
          </a:xfrm>
        </p:spPr>
        <p:txBody>
          <a:bodyPr/>
          <a:lstStyle/>
          <a:p>
            <a:br>
              <a:rPr lang="es-419">
                <a:latin typeface="Arial"/>
                <a:cs typeface="Arial"/>
              </a:rPr>
            </a:br>
            <a:r>
              <a:rPr lang="es-419">
                <a:latin typeface="Arial"/>
                <a:cs typeface="Arial"/>
              </a:rPr>
              <a:t>Objetivos de aprendizaje del taller</a:t>
            </a:r>
          </a:p>
        </p:txBody>
      </p:sp>
      <p:sp>
        <p:nvSpPr>
          <p:cNvPr id="4" name="Content Placeholder 3">
            <a:extLst>
              <a:ext uri="{FF2B5EF4-FFF2-40B4-BE49-F238E27FC236}">
                <a16:creationId xmlns:a16="http://schemas.microsoft.com/office/drawing/2014/main" id="{CDD3417A-0507-EC35-BD5A-9F521547761E}"/>
              </a:ext>
            </a:extLst>
          </p:cNvPr>
          <p:cNvSpPr>
            <a:spLocks noGrp="1"/>
          </p:cNvSpPr>
          <p:nvPr>
            <p:ph idx="1"/>
          </p:nvPr>
        </p:nvSpPr>
        <p:spPr>
          <a:xfrm>
            <a:off x="4835951" y="1427397"/>
            <a:ext cx="6748816" cy="5469710"/>
          </a:xfrm>
        </p:spPr>
        <p:txBody>
          <a:bodyPr vert="horz" lIns="91440" tIns="45720" rIns="91440" bIns="45720" rtlCol="0" anchor="t">
            <a:noAutofit/>
          </a:bodyPr>
          <a:lstStyle/>
          <a:p>
            <a:pPr marL="342900" indent="-342900">
              <a:lnSpc>
                <a:spcPct val="113999"/>
              </a:lnSpc>
            </a:pPr>
            <a:r>
              <a:rPr lang="es-419" sz="1800" b="1">
                <a:latin typeface="Arial"/>
                <a:cs typeface="Arial"/>
              </a:rPr>
              <a:t>Comprender el enfoque de mejora del desempeño 7-1-7 </a:t>
            </a:r>
            <a:br>
              <a:rPr lang="es-419" sz="1800" b="1">
                <a:latin typeface="Arial"/>
                <a:cs typeface="Arial"/>
              </a:rPr>
            </a:br>
            <a:r>
              <a:rPr lang="es-419" sz="1800" b="1">
                <a:latin typeface="Arial"/>
                <a:cs typeface="Arial"/>
              </a:rPr>
              <a:t>y las revisiones de acción temprana </a:t>
            </a:r>
            <a:r>
              <a:rPr lang="es-419" sz="1800">
                <a:latin typeface="Arial"/>
                <a:cs typeface="Arial"/>
              </a:rPr>
              <a:t>para la detección, notificación y respuesta a brotes.</a:t>
            </a:r>
          </a:p>
          <a:p>
            <a:pPr marL="342900" indent="-342900">
              <a:lnSpc>
                <a:spcPct val="113999"/>
              </a:lnSpc>
            </a:pPr>
            <a:r>
              <a:rPr lang="es-419" sz="1800">
                <a:latin typeface="Arial"/>
                <a:cs typeface="Arial"/>
              </a:rPr>
              <a:t>Explicar cómo el enfoque 7-1-7 impulsa la </a:t>
            </a:r>
            <a:r>
              <a:rPr lang="es-419" sz="1800" b="1">
                <a:latin typeface="Arial"/>
                <a:cs typeface="Arial"/>
              </a:rPr>
              <a:t>mejora del desempeño</a:t>
            </a:r>
            <a:r>
              <a:rPr lang="es-419" sz="1800">
                <a:latin typeface="Arial"/>
                <a:cs typeface="Arial"/>
              </a:rPr>
              <a:t> de los sistemas a brotes.</a:t>
            </a:r>
          </a:p>
          <a:p>
            <a:pPr marL="342900" indent="-342900">
              <a:lnSpc>
                <a:spcPct val="113999"/>
              </a:lnSpc>
            </a:pPr>
            <a:r>
              <a:rPr lang="es-419" sz="1800" b="1">
                <a:latin typeface="Arial"/>
                <a:cs typeface="Arial"/>
              </a:rPr>
              <a:t>Identificar oportunidades y desafíos </a:t>
            </a:r>
            <a:r>
              <a:rPr lang="es-419" sz="1800">
                <a:latin typeface="Arial"/>
                <a:cs typeface="Arial"/>
              </a:rPr>
              <a:t>para apoyar la concientización, la adopción y el uso del enfoque 7-1-7 </a:t>
            </a:r>
            <a:br>
              <a:rPr lang="es-419" sz="1800">
                <a:latin typeface="Arial"/>
                <a:cs typeface="Arial"/>
              </a:rPr>
            </a:br>
            <a:r>
              <a:rPr lang="es-419" sz="1800">
                <a:latin typeface="Arial"/>
                <a:cs typeface="Arial"/>
              </a:rPr>
              <a:t>en sus trabajos</a:t>
            </a:r>
          </a:p>
          <a:p>
            <a:pPr marL="342900" indent="-342900">
              <a:lnSpc>
                <a:spcPct val="113999"/>
              </a:lnSpc>
            </a:pPr>
            <a:r>
              <a:rPr lang="es-419" sz="1800" b="1">
                <a:latin typeface="Arial"/>
                <a:cs typeface="Arial"/>
              </a:rPr>
              <a:t>Aplicar pasos clave y prácticas modelo</a:t>
            </a:r>
            <a:r>
              <a:rPr lang="es-419" sz="1800">
                <a:latin typeface="Arial"/>
                <a:cs typeface="Arial"/>
              </a:rPr>
              <a:t> para apoyar la adopción del enfoque 7-1-7 y su uso en todos los programas y contextos.</a:t>
            </a:r>
          </a:p>
          <a:p>
            <a:pPr marL="342900" indent="-342900">
              <a:lnSpc>
                <a:spcPct val="113999"/>
              </a:lnSpc>
            </a:pPr>
            <a:r>
              <a:rPr lang="es-419" sz="1800" b="1">
                <a:latin typeface="Arial"/>
                <a:cs typeface="Arial"/>
              </a:rPr>
              <a:t>Desarrollar un plan </a:t>
            </a:r>
            <a:r>
              <a:rPr lang="es-419" sz="1800">
                <a:latin typeface="Arial"/>
                <a:cs typeface="Arial"/>
              </a:rPr>
              <a:t>para la adopción y el uso rutinario del objetivo 7-1-7 en su país/jurisdicción</a:t>
            </a:r>
          </a:p>
          <a:p>
            <a:pPr marL="0" indent="0">
              <a:lnSpc>
                <a:spcPct val="113999"/>
              </a:lnSpc>
              <a:buNone/>
            </a:pPr>
            <a:endParaRPr lang="en-US" sz="1800">
              <a:latin typeface="Arial"/>
              <a:cs typeface="Arial"/>
            </a:endParaRPr>
          </a:p>
          <a:p>
            <a:pPr marL="342900" indent="-342900">
              <a:lnSpc>
                <a:spcPct val="113999"/>
              </a:lnSpc>
            </a:pPr>
            <a:endParaRPr lang="en-US" sz="1800">
              <a:highlight>
                <a:srgbClr val="FFFF00"/>
              </a:highlight>
              <a:latin typeface="Arial"/>
            </a:endParaRPr>
          </a:p>
        </p:txBody>
      </p:sp>
      <p:sp>
        <p:nvSpPr>
          <p:cNvPr id="5" name="Text Placeholder 4">
            <a:extLst>
              <a:ext uri="{FF2B5EF4-FFF2-40B4-BE49-F238E27FC236}">
                <a16:creationId xmlns:a16="http://schemas.microsoft.com/office/drawing/2014/main" id="{D29FB2DD-7A65-30F3-2EEE-51B067CE383B}"/>
              </a:ext>
            </a:extLst>
          </p:cNvPr>
          <p:cNvSpPr>
            <a:spLocks noGrp="1"/>
          </p:cNvSpPr>
          <p:nvPr>
            <p:ph type="body" sz="half" idx="10"/>
          </p:nvPr>
        </p:nvSpPr>
        <p:spPr>
          <a:xfrm>
            <a:off x="4835951" y="728584"/>
            <a:ext cx="6693029" cy="400639"/>
          </a:xfrm>
        </p:spPr>
        <p:txBody>
          <a:bodyPr vert="horz" lIns="91440" tIns="45720" rIns="91440" bIns="45720" rtlCol="0" anchor="t">
            <a:noAutofit/>
          </a:bodyPr>
          <a:lstStyle/>
          <a:p>
            <a:r>
              <a:rPr lang="es-419">
                <a:latin typeface="Arial"/>
                <a:cs typeface="Arial"/>
              </a:rPr>
              <a:t>Al final de la capacitación, deben ser capaces de lo siguiente:</a:t>
            </a:r>
          </a:p>
        </p:txBody>
      </p:sp>
    </p:spTree>
    <p:extLst>
      <p:ext uri="{BB962C8B-B14F-4D97-AF65-F5344CB8AC3E}">
        <p14:creationId xmlns:p14="http://schemas.microsoft.com/office/powerpoint/2010/main" val="21276806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8D4F0-110A-86B7-978C-D4ABFE55D362}"/>
              </a:ext>
            </a:extLst>
          </p:cNvPr>
          <p:cNvSpPr>
            <a:spLocks noGrp="1"/>
          </p:cNvSpPr>
          <p:nvPr>
            <p:ph type="title"/>
          </p:nvPr>
        </p:nvSpPr>
        <p:spPr>
          <a:xfrm>
            <a:off x="422220" y="401053"/>
            <a:ext cx="3896861" cy="630286"/>
          </a:xfrm>
        </p:spPr>
        <p:txBody>
          <a:bodyPr/>
          <a:lstStyle/>
          <a:p>
            <a:r>
              <a:rPr lang="es-419">
                <a:latin typeface="Arial"/>
                <a:cs typeface="Arial"/>
              </a:rPr>
              <a:t>Nuestros recursos</a:t>
            </a:r>
          </a:p>
        </p:txBody>
      </p:sp>
      <p:sp>
        <p:nvSpPr>
          <p:cNvPr id="5" name="Content Placeholder 4">
            <a:extLst>
              <a:ext uri="{FF2B5EF4-FFF2-40B4-BE49-F238E27FC236}">
                <a16:creationId xmlns:a16="http://schemas.microsoft.com/office/drawing/2014/main" id="{E45B53E3-1695-9D84-A8D0-1124D49D8DD3}"/>
              </a:ext>
            </a:extLst>
          </p:cNvPr>
          <p:cNvSpPr>
            <a:spLocks noGrp="1"/>
          </p:cNvSpPr>
          <p:nvPr>
            <p:ph type="body" sz="half" idx="2"/>
          </p:nvPr>
        </p:nvSpPr>
        <p:spPr>
          <a:xfrm>
            <a:off x="422220" y="1574644"/>
            <a:ext cx="4029260" cy="4882303"/>
          </a:xfrm>
        </p:spPr>
        <p:txBody>
          <a:bodyPr vert="horz" lIns="91440" tIns="45720" rIns="91440" bIns="45720" rtlCol="0" anchor="t">
            <a:normAutofit lnSpcReduction="10000"/>
          </a:bodyPr>
          <a:lstStyle/>
          <a:p>
            <a:pPr>
              <a:lnSpc>
                <a:spcPct val="110000"/>
              </a:lnSpc>
            </a:pPr>
            <a:r>
              <a:rPr lang="es-419" b="1"/>
              <a:t>Los recursos para apoyar la implementación están disponibles en</a:t>
            </a:r>
            <a:br>
              <a:rPr lang="es-419" b="1"/>
            </a:br>
            <a:r>
              <a:rPr lang="es-419" b="0">
                <a:solidFill>
                  <a:srgbClr val="39B142"/>
                </a:solidFill>
                <a:hlinkClick r:id="rId3">
                  <a:extLst>
                    <a:ext uri="{A12FA001-AC4F-418D-AE19-62706E023703}">
                      <ahyp:hlinkClr xmlns:ahyp="http://schemas.microsoft.com/office/drawing/2018/hyperlinkcolor" val="tx"/>
                    </a:ext>
                  </a:extLst>
                </a:hlinkClick>
              </a:rPr>
              <a:t>717alliance.org</a:t>
            </a:r>
          </a:p>
          <a:p>
            <a:pPr>
              <a:lnSpc>
                <a:spcPct val="110000"/>
              </a:lnSpc>
            </a:pPr>
            <a:endParaRPr lang="en-US">
              <a:solidFill>
                <a:srgbClr val="39B142"/>
              </a:solidFill>
            </a:endParaRPr>
          </a:p>
          <a:p>
            <a:pPr>
              <a:lnSpc>
                <a:spcPct val="110000"/>
              </a:lnSpc>
            </a:pPr>
            <a:r>
              <a:rPr lang="es-419" b="1"/>
              <a:t>Enlaces directos:</a:t>
            </a:r>
          </a:p>
          <a:p>
            <a:pPr>
              <a:lnSpc>
                <a:spcPct val="110000"/>
              </a:lnSpc>
            </a:pPr>
            <a:r>
              <a:rPr lang="es-419" sz="1800" b="0">
                <a:solidFill>
                  <a:srgbClr val="39B142"/>
                </a:solidFill>
                <a:latin typeface="Arial"/>
                <a:cs typeface="Arial"/>
                <a:hlinkClick r:id="rId4">
                  <a:extLst>
                    <a:ext uri="{A12FA001-AC4F-418D-AE19-62706E023703}">
                      <ahyp:hlinkClr xmlns:ahyp="http://schemas.microsoft.com/office/drawing/2018/hyperlinkcolor" val="tx"/>
                    </a:ext>
                  </a:extLst>
                </a:hlinkClick>
              </a:rPr>
              <a:t>Comience aquí</a:t>
            </a:r>
          </a:p>
          <a:p>
            <a:pPr>
              <a:lnSpc>
                <a:spcPct val="110000"/>
              </a:lnSpc>
            </a:pPr>
            <a:r>
              <a:rPr lang="es-419" sz="1800" b="0">
                <a:solidFill>
                  <a:srgbClr val="39B142"/>
                </a:solidFill>
                <a:latin typeface="Arial"/>
                <a:cs typeface="Arial"/>
                <a:hlinkClick r:id="rId5">
                  <a:extLst>
                    <a:ext uri="{A12FA001-AC4F-418D-AE19-62706E023703}">
                      <ahyp:hlinkClr xmlns:ahyp="http://schemas.microsoft.com/office/drawing/2018/hyperlinkcolor" val="tx"/>
                    </a:ext>
                  </a:extLst>
                </a:hlinkClick>
              </a:rPr>
              <a:t>Kit de herramientas en línea del enfoque 7-1-7</a:t>
            </a:r>
            <a:r>
              <a:rPr lang="es-419" sz="1800" b="0">
                <a:solidFill>
                  <a:srgbClr val="39B142"/>
                </a:solidFill>
                <a:latin typeface="Arial"/>
                <a:cs typeface="Arial"/>
              </a:rPr>
              <a:t> </a:t>
            </a:r>
          </a:p>
          <a:p>
            <a:pPr>
              <a:lnSpc>
                <a:spcPct val="110000"/>
              </a:lnSpc>
            </a:pPr>
            <a:r>
              <a:rPr lang="es-419" sz="1800" b="0">
                <a:solidFill>
                  <a:srgbClr val="3CB142"/>
                </a:solidFill>
                <a:latin typeface="Arial"/>
                <a:cs typeface="Arial"/>
                <a:hlinkClick r:id="rId6">
                  <a:extLst>
                    <a:ext uri="{A12FA001-AC4F-418D-AE19-62706E023703}">
                      <ahyp:hlinkClr xmlns:ahyp="http://schemas.microsoft.com/office/drawing/2018/hyperlinkcolor" val="tx"/>
                    </a:ext>
                  </a:extLst>
                </a:hlinkClick>
              </a:rPr>
              <a:t>Informes de promoción para los responsables de la toma de decisiones</a:t>
            </a:r>
          </a:p>
          <a:p>
            <a:pPr>
              <a:lnSpc>
                <a:spcPct val="110000"/>
              </a:lnSpc>
            </a:pPr>
            <a:r>
              <a:rPr lang="es-419" sz="1800" b="0">
                <a:solidFill>
                  <a:srgbClr val="39B142"/>
                </a:solidFill>
                <a:latin typeface="Arial"/>
                <a:cs typeface="Arial"/>
                <a:hlinkClick r:id="rId7">
                  <a:extLst>
                    <a:ext uri="{A12FA001-AC4F-418D-AE19-62706E023703}">
                      <ahyp:hlinkClr xmlns:ahyp="http://schemas.microsoft.com/office/drawing/2018/hyperlinkcolor" val="tx"/>
                    </a:ext>
                  </a:extLst>
                </a:hlinkClick>
              </a:rPr>
              <a:t>Preguntas frecuentes</a:t>
            </a:r>
          </a:p>
          <a:p>
            <a:pPr marL="457200" indent="-457200">
              <a:lnSpc>
                <a:spcPct val="110000"/>
              </a:lnSpc>
              <a:buFont typeface="Arial" panose="020B0604020202020204" pitchFamily="34" charset="0"/>
              <a:buChar char="•"/>
            </a:pPr>
            <a:endParaRPr lang="en-US"/>
          </a:p>
          <a:p>
            <a:pPr marL="457200" indent="-457200">
              <a:lnSpc>
                <a:spcPct val="110000"/>
              </a:lnSpc>
              <a:buFont typeface="Arial" panose="020B0604020202020204" pitchFamily="34" charset="0"/>
              <a:buChar char="•"/>
            </a:pPr>
            <a:endParaRPr lang="en-US"/>
          </a:p>
        </p:txBody>
      </p:sp>
      <p:pic>
        <p:nvPicPr>
          <p:cNvPr id="10" name="Picture 9" descr="A computer with a blank screen&#10;&#10;Description automatically generated">
            <a:extLst>
              <a:ext uri="{FF2B5EF4-FFF2-40B4-BE49-F238E27FC236}">
                <a16:creationId xmlns:a16="http://schemas.microsoft.com/office/drawing/2014/main" id="{3DD941F6-9AF7-DB8A-D120-0ABB0FDDD3B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51480" y="1352181"/>
            <a:ext cx="7478251" cy="4675407"/>
          </a:xfrm>
          <a:prstGeom prst="rect">
            <a:avLst/>
          </a:prstGeom>
        </p:spPr>
      </p:pic>
      <p:pic>
        <p:nvPicPr>
          <p:cNvPr id="6" name="Picture 5" descr="A screenshot of a computer&#10;&#10;Description automatically generated">
            <a:extLst>
              <a:ext uri="{FF2B5EF4-FFF2-40B4-BE49-F238E27FC236}">
                <a16:creationId xmlns:a16="http://schemas.microsoft.com/office/drawing/2014/main" id="{5364DD88-34A9-BBE1-3538-6FAE5294FF9A}"/>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r="-208"/>
          <a:stretch/>
        </p:blipFill>
        <p:spPr>
          <a:xfrm>
            <a:off x="5445217" y="1959508"/>
            <a:ext cx="5513728" cy="3546311"/>
          </a:xfrm>
          <a:prstGeom prst="rect">
            <a:avLst/>
          </a:prstGeom>
        </p:spPr>
      </p:pic>
    </p:spTree>
    <p:extLst>
      <p:ext uri="{BB962C8B-B14F-4D97-AF65-F5344CB8AC3E}">
        <p14:creationId xmlns:p14="http://schemas.microsoft.com/office/powerpoint/2010/main" val="22442067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EE903-74F2-A143-CAC4-3E7555EE0E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B0FF58-14BB-8AEC-458D-40DC28643B34}"/>
              </a:ext>
            </a:extLst>
          </p:cNvPr>
          <p:cNvSpPr>
            <a:spLocks noGrp="1"/>
          </p:cNvSpPr>
          <p:nvPr>
            <p:ph type="title"/>
          </p:nvPr>
        </p:nvSpPr>
        <p:spPr/>
        <p:txBody>
          <a:bodyPr/>
          <a:lstStyle/>
          <a:p>
            <a:r>
              <a:rPr lang="es-419">
                <a:latin typeface="Arial"/>
                <a:cs typeface="Arial"/>
              </a:rPr>
              <a:t>Próximos pasos</a:t>
            </a:r>
          </a:p>
        </p:txBody>
      </p:sp>
      <p:sp>
        <p:nvSpPr>
          <p:cNvPr id="4" name="Content Placeholder 3">
            <a:extLst>
              <a:ext uri="{FF2B5EF4-FFF2-40B4-BE49-F238E27FC236}">
                <a16:creationId xmlns:a16="http://schemas.microsoft.com/office/drawing/2014/main" id="{483B8C64-76A2-398C-11F5-38E74FCBDE72}"/>
              </a:ext>
            </a:extLst>
          </p:cNvPr>
          <p:cNvSpPr>
            <a:spLocks noGrp="1"/>
          </p:cNvSpPr>
          <p:nvPr>
            <p:ph idx="1"/>
          </p:nvPr>
        </p:nvSpPr>
        <p:spPr>
          <a:xfrm>
            <a:off x="4835951" y="1366400"/>
            <a:ext cx="6693029" cy="5326145"/>
          </a:xfrm>
        </p:spPr>
        <p:txBody>
          <a:bodyPr vert="horz" lIns="91440" tIns="45720" rIns="91440" bIns="45720" rtlCol="0" anchor="t">
            <a:noAutofit/>
          </a:bodyPr>
          <a:lstStyle/>
          <a:p>
            <a:pPr marL="342900" indent="-342900">
              <a:lnSpc>
                <a:spcPct val="113999"/>
              </a:lnSpc>
            </a:pPr>
            <a:r>
              <a:rPr lang="es-419" sz="2400">
                <a:highlight>
                  <a:srgbClr val="FFFF00"/>
                </a:highlight>
                <a:latin typeface="Arial"/>
                <a:cs typeface="Arial"/>
              </a:rPr>
              <a:t>[Enumere los próximos pasos pertinentes para los participantes en el taller].</a:t>
            </a:r>
          </a:p>
          <a:p>
            <a:pPr marL="342900" indent="-342900">
              <a:lnSpc>
                <a:spcPct val="113999"/>
              </a:lnSpc>
            </a:pPr>
            <a:r>
              <a:rPr lang="es-419" sz="2400">
                <a:highlight>
                  <a:srgbClr val="FFFF00"/>
                </a:highlight>
                <a:latin typeface="Arial"/>
                <a:cs typeface="Arial"/>
              </a:rPr>
              <a:t>[Enumere los siguientes pasos para la implementación del 7-1-7 en la jurisdicción/país/entre países como pertinentes en función de la audiencia].</a:t>
            </a:r>
          </a:p>
          <a:p>
            <a:pPr marL="342900" indent="-342900">
              <a:lnSpc>
                <a:spcPct val="113999"/>
              </a:lnSpc>
            </a:pPr>
            <a:r>
              <a:rPr lang="es-419" sz="2400">
                <a:highlight>
                  <a:srgbClr val="FFFF00"/>
                </a:highlight>
                <a:latin typeface="Arial"/>
                <a:cs typeface="Arial"/>
              </a:rPr>
              <a:t>[Enumere las próximas actividades/oportunidades pertinentes al </a:t>
            </a:r>
            <a:br>
              <a:rPr lang="es-419" sz="2400">
                <a:highlight>
                  <a:srgbClr val="FFFF00"/>
                </a:highlight>
                <a:latin typeface="Arial"/>
                <a:cs typeface="Arial"/>
              </a:rPr>
            </a:br>
            <a:r>
              <a:rPr lang="es-419" sz="2400">
                <a:highlight>
                  <a:srgbClr val="FFFF00"/>
                </a:highlight>
                <a:latin typeface="Arial"/>
                <a:cs typeface="Arial"/>
              </a:rPr>
              <a:t>7-1-7 para los participantes].</a:t>
            </a:r>
          </a:p>
          <a:p>
            <a:pPr marL="342900" indent="-342900">
              <a:lnSpc>
                <a:spcPct val="113999"/>
              </a:lnSpc>
            </a:pPr>
            <a:endParaRPr lang="en-US" sz="600">
              <a:latin typeface="Arial"/>
              <a:cs typeface="Arial"/>
            </a:endParaRPr>
          </a:p>
        </p:txBody>
      </p:sp>
      <p:sp>
        <p:nvSpPr>
          <p:cNvPr id="5" name="Text Placeholder 4">
            <a:extLst>
              <a:ext uri="{FF2B5EF4-FFF2-40B4-BE49-F238E27FC236}">
                <a16:creationId xmlns:a16="http://schemas.microsoft.com/office/drawing/2014/main" id="{1BCB8DEE-2E26-997A-D75F-2CD71ED1FC0D}"/>
              </a:ext>
            </a:extLst>
          </p:cNvPr>
          <p:cNvSpPr>
            <a:spLocks noGrp="1"/>
          </p:cNvSpPr>
          <p:nvPr>
            <p:ph type="body" sz="half" idx="10"/>
          </p:nvPr>
        </p:nvSpPr>
        <p:spPr/>
        <p:txBody>
          <a:bodyPr vert="horz" lIns="91440" tIns="45720" rIns="91440" bIns="45720" rtlCol="0" anchor="t">
            <a:noAutofit/>
          </a:bodyPr>
          <a:lstStyle/>
          <a:p>
            <a:r>
              <a:rPr lang="es-419" sz="2600">
                <a:latin typeface="Arial"/>
                <a:cs typeface="Arial"/>
              </a:rPr>
              <a:t>Después de este taller…</a:t>
            </a:r>
          </a:p>
        </p:txBody>
      </p:sp>
    </p:spTree>
    <p:extLst>
      <p:ext uri="{BB962C8B-B14F-4D97-AF65-F5344CB8AC3E}">
        <p14:creationId xmlns:p14="http://schemas.microsoft.com/office/powerpoint/2010/main" val="569426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ACFAA-E560-06DB-7ED2-DAA3DB86F367}"/>
              </a:ext>
            </a:extLst>
          </p:cNvPr>
          <p:cNvSpPr>
            <a:spLocks noGrp="1"/>
          </p:cNvSpPr>
          <p:nvPr>
            <p:ph type="title"/>
          </p:nvPr>
        </p:nvSpPr>
        <p:spPr>
          <a:xfrm>
            <a:off x="566599" y="1674373"/>
            <a:ext cx="2906175" cy="2282808"/>
          </a:xfrm>
        </p:spPr>
        <p:txBody>
          <a:bodyPr/>
          <a:lstStyle/>
          <a:p>
            <a:br>
              <a:rPr lang="es-419">
                <a:latin typeface="Arial"/>
                <a:cs typeface="Arial"/>
              </a:rPr>
            </a:br>
            <a:r>
              <a:rPr lang="es-419">
                <a:latin typeface="Arial"/>
                <a:cs typeface="Arial"/>
              </a:rPr>
              <a:t>Objetivos de aprendizaje del taller</a:t>
            </a:r>
          </a:p>
        </p:txBody>
      </p:sp>
      <p:sp>
        <p:nvSpPr>
          <p:cNvPr id="4" name="Content Placeholder 3">
            <a:extLst>
              <a:ext uri="{FF2B5EF4-FFF2-40B4-BE49-F238E27FC236}">
                <a16:creationId xmlns:a16="http://schemas.microsoft.com/office/drawing/2014/main" id="{65A2F0DB-B18D-9869-E1BC-E32C5AAA2B8C}"/>
              </a:ext>
            </a:extLst>
          </p:cNvPr>
          <p:cNvSpPr>
            <a:spLocks noGrp="1"/>
          </p:cNvSpPr>
          <p:nvPr>
            <p:ph idx="1"/>
          </p:nvPr>
        </p:nvSpPr>
        <p:spPr>
          <a:xfrm>
            <a:off x="4835951" y="1227276"/>
            <a:ext cx="6748816" cy="5469710"/>
          </a:xfrm>
        </p:spPr>
        <p:txBody>
          <a:bodyPr vert="horz" lIns="91440" tIns="45720" rIns="91440" bIns="45720" rtlCol="0" anchor="t">
            <a:noAutofit/>
          </a:bodyPr>
          <a:lstStyle/>
          <a:p>
            <a:pPr marL="342900" indent="-342900">
              <a:lnSpc>
                <a:spcPct val="113999"/>
              </a:lnSpc>
            </a:pPr>
            <a:r>
              <a:rPr lang="es-419" sz="1900" b="1">
                <a:latin typeface="Arial"/>
                <a:cs typeface="Arial"/>
              </a:rPr>
              <a:t>Comprender el objetivo 7-1-7 y el enfoque de mejora del desempeño, y las revisiones de acción temprana</a:t>
            </a:r>
            <a:r>
              <a:rPr lang="es-419" sz="1900">
                <a:latin typeface="Arial"/>
                <a:cs typeface="Arial"/>
              </a:rPr>
              <a:t> para la detección, notificación y respuesta a brotes.</a:t>
            </a:r>
          </a:p>
          <a:p>
            <a:pPr marL="342900" indent="-342900">
              <a:lnSpc>
                <a:spcPct val="113999"/>
              </a:lnSpc>
            </a:pPr>
            <a:r>
              <a:rPr lang="es-419" sz="1900">
                <a:latin typeface="Arial"/>
                <a:cs typeface="Arial"/>
              </a:rPr>
              <a:t>Explicar cómo el enfoque 7-1-7 impulsa la mejora del desempeño de los sistemas de respuesta a brotes.</a:t>
            </a:r>
          </a:p>
          <a:p>
            <a:pPr marL="342900" indent="-342900">
              <a:lnSpc>
                <a:spcPct val="113999"/>
              </a:lnSpc>
            </a:pPr>
            <a:r>
              <a:rPr lang="es-419" sz="1900" b="1">
                <a:latin typeface="Arial"/>
                <a:cs typeface="Arial"/>
              </a:rPr>
              <a:t>Identificar oportunidades y desafíos </a:t>
            </a:r>
            <a:r>
              <a:rPr lang="es-419" sz="1900">
                <a:latin typeface="Arial"/>
                <a:cs typeface="Arial"/>
              </a:rPr>
              <a:t>para apoyar la concientización, la adopción y el uso del enfoque 7-1-7 </a:t>
            </a:r>
            <a:r>
              <a:rPr lang="es-419" sz="1900" b="1">
                <a:latin typeface="Arial"/>
                <a:cs typeface="Arial"/>
              </a:rPr>
              <a:t>Aplicar pasos clave y prácticas modelo</a:t>
            </a:r>
            <a:r>
              <a:rPr lang="es-419" sz="1900">
                <a:latin typeface="Arial"/>
                <a:cs typeface="Arial"/>
              </a:rPr>
              <a:t> para apoyar la adopción del enfoque 7-1-7 y su uso en todos los programas y contextos.</a:t>
            </a:r>
          </a:p>
          <a:p>
            <a:pPr marL="342900" indent="-342900">
              <a:lnSpc>
                <a:spcPct val="113999"/>
              </a:lnSpc>
            </a:pPr>
            <a:r>
              <a:rPr lang="es-419" sz="1900" b="1">
                <a:latin typeface="Arial"/>
                <a:cs typeface="Arial"/>
              </a:rPr>
              <a:t>Desarrollar un plan </a:t>
            </a:r>
            <a:r>
              <a:rPr lang="es-419" sz="1900">
                <a:latin typeface="Arial"/>
                <a:cs typeface="Arial"/>
              </a:rPr>
              <a:t>para la adopción y el uso rutinario del objetivo 7-1-7 en su país o jurisdicción.</a:t>
            </a:r>
          </a:p>
          <a:p>
            <a:pPr marL="0" indent="0">
              <a:lnSpc>
                <a:spcPct val="113999"/>
              </a:lnSpc>
              <a:buNone/>
            </a:pPr>
            <a:endParaRPr lang="en-US" sz="1900">
              <a:latin typeface="Arial"/>
              <a:cs typeface="Arial"/>
            </a:endParaRPr>
          </a:p>
          <a:p>
            <a:pPr marL="342900" indent="-342900">
              <a:lnSpc>
                <a:spcPct val="113999"/>
              </a:lnSpc>
            </a:pPr>
            <a:endParaRPr lang="en-US" sz="1900">
              <a:highlight>
                <a:srgbClr val="FFFF00"/>
              </a:highlight>
              <a:latin typeface="Arial"/>
            </a:endParaRPr>
          </a:p>
        </p:txBody>
      </p:sp>
      <p:sp>
        <p:nvSpPr>
          <p:cNvPr id="5" name="Text Placeholder 4">
            <a:extLst>
              <a:ext uri="{FF2B5EF4-FFF2-40B4-BE49-F238E27FC236}">
                <a16:creationId xmlns:a16="http://schemas.microsoft.com/office/drawing/2014/main" id="{CA5C1804-D09B-88AA-FAED-346D564DBE07}"/>
              </a:ext>
            </a:extLst>
          </p:cNvPr>
          <p:cNvSpPr>
            <a:spLocks noGrp="1"/>
          </p:cNvSpPr>
          <p:nvPr>
            <p:ph type="body" sz="half" idx="10"/>
          </p:nvPr>
        </p:nvSpPr>
        <p:spPr>
          <a:xfrm>
            <a:off x="4835951" y="528463"/>
            <a:ext cx="6693029" cy="400639"/>
          </a:xfrm>
        </p:spPr>
        <p:txBody>
          <a:bodyPr vert="horz" lIns="91440" tIns="45720" rIns="91440" bIns="45720" rtlCol="0" anchor="t">
            <a:noAutofit/>
          </a:bodyPr>
          <a:lstStyle/>
          <a:p>
            <a:r>
              <a:rPr lang="es-419">
                <a:latin typeface="Arial"/>
                <a:cs typeface="Arial"/>
              </a:rPr>
              <a:t>Al final de la capacitación, deben ser capaces de lo siguiente:</a:t>
            </a:r>
          </a:p>
        </p:txBody>
      </p:sp>
    </p:spTree>
    <p:extLst>
      <p:ext uri="{BB962C8B-B14F-4D97-AF65-F5344CB8AC3E}">
        <p14:creationId xmlns:p14="http://schemas.microsoft.com/office/powerpoint/2010/main" val="32869165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831D2-4613-730E-71DE-9BF2B38AD9E8}"/>
              </a:ext>
            </a:extLst>
          </p:cNvPr>
          <p:cNvSpPr>
            <a:spLocks noGrp="1"/>
          </p:cNvSpPr>
          <p:nvPr>
            <p:ph type="title"/>
          </p:nvPr>
        </p:nvSpPr>
        <p:spPr/>
        <p:txBody>
          <a:bodyPr/>
          <a:lstStyle/>
          <a:p>
            <a:r>
              <a:rPr lang="es-419"/>
              <a:t>Observaciones finales</a:t>
            </a:r>
          </a:p>
        </p:txBody>
      </p:sp>
      <p:sp>
        <p:nvSpPr>
          <p:cNvPr id="3" name="Text Placeholder 2">
            <a:extLst>
              <a:ext uri="{FF2B5EF4-FFF2-40B4-BE49-F238E27FC236}">
                <a16:creationId xmlns:a16="http://schemas.microsoft.com/office/drawing/2014/main" id="{C1E897F5-C715-BB31-B98F-43921F6F1AB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340672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FBA50-3C65-C83A-AE49-18B46BFB18F2}"/>
              </a:ext>
            </a:extLst>
          </p:cNvPr>
          <p:cNvSpPr>
            <a:spLocks noGrp="1"/>
          </p:cNvSpPr>
          <p:nvPr>
            <p:ph type="title"/>
          </p:nvPr>
        </p:nvSpPr>
        <p:spPr>
          <a:xfrm>
            <a:off x="3415481" y="2188724"/>
            <a:ext cx="5361037" cy="2148666"/>
          </a:xfrm>
        </p:spPr>
        <p:txBody>
          <a:bodyPr/>
          <a:lstStyle/>
          <a:p>
            <a:r>
              <a:rPr lang="es-419">
                <a:latin typeface="Arial"/>
                <a:cs typeface="Arial"/>
              </a:rPr>
              <a:t>¡Gracias!</a:t>
            </a:r>
          </a:p>
        </p:txBody>
      </p:sp>
    </p:spTree>
    <p:extLst>
      <p:ext uri="{BB962C8B-B14F-4D97-AF65-F5344CB8AC3E}">
        <p14:creationId xmlns:p14="http://schemas.microsoft.com/office/powerpoint/2010/main" val="2726359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02F5C-11A2-80E9-02E3-559078F1547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C4410E2F-38C3-1EC3-AD0D-DE081871FB76}"/>
              </a:ext>
            </a:extLst>
          </p:cNvPr>
          <p:cNvSpPr>
            <a:spLocks noGrp="1"/>
          </p:cNvSpPr>
          <p:nvPr>
            <p:ph type="body" sz="half" idx="10"/>
          </p:nvPr>
        </p:nvSpPr>
        <p:spPr>
          <a:xfrm>
            <a:off x="4787105" y="2699946"/>
            <a:ext cx="6922000" cy="1877889"/>
          </a:xfrm>
        </p:spPr>
        <p:txBody>
          <a:bodyPr vert="horz" lIns="91440" tIns="45720" rIns="91440" bIns="45720" rtlCol="0" anchor="t">
            <a:noAutofit/>
          </a:bodyPr>
          <a:lstStyle/>
          <a:p>
            <a:r>
              <a:rPr lang="es-419" sz="3600">
                <a:latin typeface="Arial"/>
                <a:cs typeface="Arial"/>
              </a:rPr>
              <a:t>¿Cuál es la conclusión principal que sacan del día  de ayer?</a:t>
            </a:r>
            <a:endParaRPr lang="es-419">
              <a:cs typeface="Arial"/>
            </a:endParaRPr>
          </a:p>
        </p:txBody>
      </p:sp>
      <p:pic>
        <p:nvPicPr>
          <p:cNvPr id="10" name="Graphic 9">
            <a:extLst>
              <a:ext uri="{FF2B5EF4-FFF2-40B4-BE49-F238E27FC236}">
                <a16:creationId xmlns:a16="http://schemas.microsoft.com/office/drawing/2014/main" id="{2D75AD17-BB9E-72D6-8E9C-2D73BD9463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2817" y="2232208"/>
            <a:ext cx="928659" cy="917898"/>
          </a:xfrm>
          <a:prstGeom prst="rect">
            <a:avLst/>
          </a:prstGeom>
        </p:spPr>
      </p:pic>
      <p:sp>
        <p:nvSpPr>
          <p:cNvPr id="13" name="Title 1">
            <a:extLst>
              <a:ext uri="{FF2B5EF4-FFF2-40B4-BE49-F238E27FC236}">
                <a16:creationId xmlns:a16="http://schemas.microsoft.com/office/drawing/2014/main" id="{C4A0F749-C80C-3D8D-B29B-A8EE8EE0EBA7}"/>
              </a:ext>
            </a:extLst>
          </p:cNvPr>
          <p:cNvSpPr txBox="1">
            <a:spLocks/>
          </p:cNvSpPr>
          <p:nvPr/>
        </p:nvSpPr>
        <p:spPr>
          <a:xfrm>
            <a:off x="505985" y="1548808"/>
            <a:ext cx="3467083" cy="2282808"/>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lgn="ctr"/>
            <a:r>
              <a:rPr lang="es-419">
                <a:latin typeface="Arial"/>
                <a:cs typeface="Arial"/>
              </a:rPr>
              <a:t>Debate</a:t>
            </a:r>
          </a:p>
        </p:txBody>
      </p:sp>
    </p:spTree>
    <p:extLst>
      <p:ext uri="{BB962C8B-B14F-4D97-AF65-F5344CB8AC3E}">
        <p14:creationId xmlns:p14="http://schemas.microsoft.com/office/powerpoint/2010/main" val="1383627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EF62F-83B1-AC8E-B030-6F9643B3BF0D}"/>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E679C194-8C26-296E-1EFE-4DBC9C27BE0D}"/>
              </a:ext>
            </a:extLst>
          </p:cNvPr>
          <p:cNvSpPr>
            <a:spLocks noGrp="1"/>
          </p:cNvSpPr>
          <p:nvPr>
            <p:ph type="body" sz="half" idx="10"/>
          </p:nvPr>
        </p:nvSpPr>
        <p:spPr>
          <a:xfrm>
            <a:off x="4787105" y="2757673"/>
            <a:ext cx="6693029" cy="1346799"/>
          </a:xfrm>
        </p:spPr>
        <p:txBody>
          <a:bodyPr vert="horz" lIns="91440" tIns="45720" rIns="91440" bIns="45720" rtlCol="0" anchor="t">
            <a:noAutofit/>
          </a:bodyPr>
          <a:lstStyle/>
          <a:p>
            <a:r>
              <a:rPr lang="es-419" sz="4000">
                <a:latin typeface="Arial"/>
                <a:cs typeface="Arial"/>
              </a:rPr>
              <a:t>¿Cuáles son algunas de sus conclusiones clave del taller?</a:t>
            </a:r>
          </a:p>
        </p:txBody>
      </p:sp>
      <p:pic>
        <p:nvPicPr>
          <p:cNvPr id="10" name="Graphic 9">
            <a:extLst>
              <a:ext uri="{FF2B5EF4-FFF2-40B4-BE49-F238E27FC236}">
                <a16:creationId xmlns:a16="http://schemas.microsoft.com/office/drawing/2014/main" id="{5D10D2ED-222F-BD3E-AA30-397747E70C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2817" y="2232208"/>
            <a:ext cx="928659" cy="917898"/>
          </a:xfrm>
          <a:prstGeom prst="rect">
            <a:avLst/>
          </a:prstGeom>
        </p:spPr>
      </p:pic>
      <p:sp>
        <p:nvSpPr>
          <p:cNvPr id="13" name="Title 1">
            <a:extLst>
              <a:ext uri="{FF2B5EF4-FFF2-40B4-BE49-F238E27FC236}">
                <a16:creationId xmlns:a16="http://schemas.microsoft.com/office/drawing/2014/main" id="{B7154AB8-F68E-78F6-98E8-DB2F3DDA4C9F}"/>
              </a:ext>
            </a:extLst>
          </p:cNvPr>
          <p:cNvSpPr txBox="1">
            <a:spLocks/>
          </p:cNvSpPr>
          <p:nvPr/>
        </p:nvSpPr>
        <p:spPr>
          <a:xfrm>
            <a:off x="505985" y="1548808"/>
            <a:ext cx="3467083" cy="2282808"/>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lgn="ctr"/>
            <a:r>
              <a:rPr lang="es-419">
                <a:latin typeface="Arial"/>
                <a:cs typeface="Arial"/>
              </a:rPr>
              <a:t>Debate</a:t>
            </a:r>
          </a:p>
        </p:txBody>
      </p:sp>
    </p:spTree>
    <p:extLst>
      <p:ext uri="{BB962C8B-B14F-4D97-AF65-F5344CB8AC3E}">
        <p14:creationId xmlns:p14="http://schemas.microsoft.com/office/powerpoint/2010/main" val="344325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40F84-174A-74FB-AF23-81F1397F1F1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129AF8F9-7B71-7FA1-718C-AD9A2C00B8EE}"/>
              </a:ext>
            </a:extLst>
          </p:cNvPr>
          <p:cNvSpPr txBox="1"/>
          <p:nvPr/>
        </p:nvSpPr>
        <p:spPr>
          <a:xfrm>
            <a:off x="451924" y="1729434"/>
            <a:ext cx="5388582"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419" sz="3000" b="1">
                <a:solidFill>
                  <a:schemeClr val="tx2"/>
                </a:solidFill>
                <a:latin typeface="Arial"/>
                <a:cs typeface="Arial"/>
              </a:rPr>
              <a:t>Aprenderemos a través de…</a:t>
            </a:r>
          </a:p>
        </p:txBody>
      </p:sp>
      <p:pic>
        <p:nvPicPr>
          <p:cNvPr id="8" name="Graphic 7" descr="Cheers outline">
            <a:extLst>
              <a:ext uri="{FF2B5EF4-FFF2-40B4-BE49-F238E27FC236}">
                <a16:creationId xmlns:a16="http://schemas.microsoft.com/office/drawing/2014/main" id="{B7E1DF7F-9D29-F317-4E95-E07E3A9DBB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52591" y="2556427"/>
            <a:ext cx="1828801" cy="1825038"/>
          </a:xfrm>
          <a:prstGeom prst="rect">
            <a:avLst/>
          </a:prstGeom>
        </p:spPr>
      </p:pic>
      <p:pic>
        <p:nvPicPr>
          <p:cNvPr id="12" name="Graphic 11" descr="Teacher outline">
            <a:extLst>
              <a:ext uri="{FF2B5EF4-FFF2-40B4-BE49-F238E27FC236}">
                <a16:creationId xmlns:a16="http://schemas.microsoft.com/office/drawing/2014/main" id="{7E7FC8F8-06A2-71F5-6FFC-47A020C4A9D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041038" y="2555308"/>
            <a:ext cx="1828801" cy="1825038"/>
          </a:xfrm>
          <a:prstGeom prst="rect">
            <a:avLst/>
          </a:prstGeom>
        </p:spPr>
      </p:pic>
      <p:pic>
        <p:nvPicPr>
          <p:cNvPr id="16" name="Graphic 15" descr="Customer review outline">
            <a:extLst>
              <a:ext uri="{FF2B5EF4-FFF2-40B4-BE49-F238E27FC236}">
                <a16:creationId xmlns:a16="http://schemas.microsoft.com/office/drawing/2014/main" id="{B4051D49-9A52-EBD8-3F0C-F15B0DAEEAF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604745" y="2556427"/>
            <a:ext cx="1828801" cy="1825038"/>
          </a:xfrm>
          <a:prstGeom prst="rect">
            <a:avLst/>
          </a:prstGeom>
        </p:spPr>
      </p:pic>
      <p:pic>
        <p:nvPicPr>
          <p:cNvPr id="18" name="Graphic 17" descr="Questions outline">
            <a:extLst>
              <a:ext uri="{FF2B5EF4-FFF2-40B4-BE49-F238E27FC236}">
                <a16:creationId xmlns:a16="http://schemas.microsoft.com/office/drawing/2014/main" id="{4789E3FF-7F6F-6199-A755-F5279C24DC2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8829784" y="2556427"/>
            <a:ext cx="1828801" cy="1825038"/>
          </a:xfrm>
          <a:prstGeom prst="rect">
            <a:avLst/>
          </a:prstGeom>
        </p:spPr>
      </p:pic>
      <p:sp>
        <p:nvSpPr>
          <p:cNvPr id="19" name="Title 3">
            <a:extLst>
              <a:ext uri="{FF2B5EF4-FFF2-40B4-BE49-F238E27FC236}">
                <a16:creationId xmlns:a16="http://schemas.microsoft.com/office/drawing/2014/main" id="{7047DFA1-E5F8-2AE3-6925-A5EE8D83C0C7}"/>
              </a:ext>
            </a:extLst>
          </p:cNvPr>
          <p:cNvSpPr>
            <a:spLocks noGrp="1"/>
          </p:cNvSpPr>
          <p:nvPr>
            <p:ph type="title"/>
          </p:nvPr>
        </p:nvSpPr>
        <p:spPr>
          <a:xfrm>
            <a:off x="255102" y="365126"/>
            <a:ext cx="11424279" cy="740650"/>
          </a:xfrm>
        </p:spPr>
        <p:txBody>
          <a:bodyPr>
            <a:noAutofit/>
          </a:bodyPr>
          <a:lstStyle/>
          <a:p>
            <a:r>
              <a:rPr lang="es-419" sz="3600">
                <a:latin typeface="Arial"/>
                <a:cs typeface="Arial"/>
              </a:rPr>
              <a:t>Este es un taller interactivo y participativo</a:t>
            </a:r>
            <a:br>
              <a:rPr lang="es-419" sz="3600">
                <a:latin typeface="Arial"/>
                <a:cs typeface="Arial"/>
              </a:rPr>
            </a:br>
            <a:endParaRPr lang="es-419" sz="3600">
              <a:latin typeface="Arial"/>
              <a:cs typeface="Arial"/>
            </a:endParaRPr>
          </a:p>
        </p:txBody>
      </p:sp>
      <p:sp>
        <p:nvSpPr>
          <p:cNvPr id="22" name="TextBox 21">
            <a:extLst>
              <a:ext uri="{FF2B5EF4-FFF2-40B4-BE49-F238E27FC236}">
                <a16:creationId xmlns:a16="http://schemas.microsoft.com/office/drawing/2014/main" id="{71562AB4-BB0A-443E-DF33-BD702A37BF18}"/>
              </a:ext>
            </a:extLst>
          </p:cNvPr>
          <p:cNvSpPr txBox="1"/>
          <p:nvPr/>
        </p:nvSpPr>
        <p:spPr>
          <a:xfrm>
            <a:off x="1657140" y="4391491"/>
            <a:ext cx="1606530" cy="830997"/>
          </a:xfrm>
          <a:prstGeom prst="rect">
            <a:avLst/>
          </a:prstGeom>
          <a:noFill/>
        </p:spPr>
        <p:txBody>
          <a:bodyPr wrap="none" rtlCol="0">
            <a:spAutoFit/>
          </a:bodyPr>
          <a:lstStyle/>
          <a:p>
            <a:pPr algn="ctr"/>
            <a:r>
              <a:rPr lang="es-419" sz="2400">
                <a:latin typeface="Arial" panose="020B0604020202020204" pitchFamily="34" charset="0"/>
                <a:cs typeface="Arial" panose="020B0604020202020204" pitchFamily="34" charset="0"/>
              </a:rPr>
              <a:t>Actividades </a:t>
            </a:r>
          </a:p>
          <a:p>
            <a:pPr algn="ctr"/>
            <a:r>
              <a:rPr lang="es-419" sz="2400">
                <a:latin typeface="Arial" panose="020B0604020202020204" pitchFamily="34" charset="0"/>
                <a:cs typeface="Arial" panose="020B0604020202020204" pitchFamily="34" charset="0"/>
              </a:rPr>
              <a:t>prácticas</a:t>
            </a:r>
          </a:p>
        </p:txBody>
      </p:sp>
      <p:sp>
        <p:nvSpPr>
          <p:cNvPr id="23" name="TextBox 22">
            <a:extLst>
              <a:ext uri="{FF2B5EF4-FFF2-40B4-BE49-F238E27FC236}">
                <a16:creationId xmlns:a16="http://schemas.microsoft.com/office/drawing/2014/main" id="{9328D7B5-194F-55E3-F28F-328DC2B5E39D}"/>
              </a:ext>
            </a:extLst>
          </p:cNvPr>
          <p:cNvSpPr txBox="1"/>
          <p:nvPr/>
        </p:nvSpPr>
        <p:spPr>
          <a:xfrm>
            <a:off x="3761457" y="4447316"/>
            <a:ext cx="2393604" cy="830997"/>
          </a:xfrm>
          <a:prstGeom prst="rect">
            <a:avLst/>
          </a:prstGeom>
          <a:noFill/>
        </p:spPr>
        <p:txBody>
          <a:bodyPr wrap="none" rtlCol="0">
            <a:spAutoFit/>
          </a:bodyPr>
          <a:lstStyle/>
          <a:p>
            <a:pPr algn="ctr"/>
            <a:r>
              <a:rPr lang="es-419" sz="2400">
                <a:latin typeface="Arial" panose="020B0604020202020204" pitchFamily="34" charset="0"/>
                <a:cs typeface="Arial" panose="020B0604020202020204" pitchFamily="34" charset="0"/>
              </a:rPr>
              <a:t>Presentaciones </a:t>
            </a:r>
            <a:br>
              <a:rPr lang="es-419" sz="2400">
                <a:latin typeface="Arial" panose="020B0604020202020204" pitchFamily="34" charset="0"/>
                <a:cs typeface="Arial" panose="020B0604020202020204" pitchFamily="34" charset="0"/>
              </a:rPr>
            </a:br>
            <a:r>
              <a:rPr lang="es-419" sz="2400">
                <a:latin typeface="Arial" panose="020B0604020202020204" pitchFamily="34" charset="0"/>
                <a:cs typeface="Arial" panose="020B0604020202020204" pitchFamily="34" charset="0"/>
              </a:rPr>
              <a:t>cortas</a:t>
            </a:r>
          </a:p>
        </p:txBody>
      </p:sp>
      <p:sp>
        <p:nvSpPr>
          <p:cNvPr id="24" name="TextBox 23">
            <a:extLst>
              <a:ext uri="{FF2B5EF4-FFF2-40B4-BE49-F238E27FC236}">
                <a16:creationId xmlns:a16="http://schemas.microsoft.com/office/drawing/2014/main" id="{867E2B5C-74C1-50BD-533E-9B65CB05A8ED}"/>
              </a:ext>
            </a:extLst>
          </p:cNvPr>
          <p:cNvSpPr txBox="1"/>
          <p:nvPr/>
        </p:nvSpPr>
        <p:spPr>
          <a:xfrm>
            <a:off x="6926345" y="4436573"/>
            <a:ext cx="1417376" cy="830997"/>
          </a:xfrm>
          <a:prstGeom prst="rect">
            <a:avLst/>
          </a:prstGeom>
          <a:noFill/>
        </p:spPr>
        <p:txBody>
          <a:bodyPr wrap="none" rtlCol="0">
            <a:spAutoFit/>
          </a:bodyPr>
          <a:lstStyle/>
          <a:p>
            <a:pPr algn="ctr"/>
            <a:r>
              <a:rPr lang="es-419" sz="2400">
                <a:latin typeface="Arial" panose="020B0604020202020204" pitchFamily="34" charset="0"/>
                <a:cs typeface="Arial" panose="020B0604020202020204" pitchFamily="34" charset="0"/>
              </a:rPr>
              <a:t>Debates </a:t>
            </a:r>
            <a:br>
              <a:rPr lang="es-419" sz="2400">
                <a:latin typeface="Arial" panose="020B0604020202020204" pitchFamily="34" charset="0"/>
                <a:cs typeface="Arial" panose="020B0604020202020204" pitchFamily="34" charset="0"/>
              </a:rPr>
            </a:br>
            <a:r>
              <a:rPr lang="es-419" sz="2400">
                <a:latin typeface="Arial" panose="020B0604020202020204" pitchFamily="34" charset="0"/>
                <a:cs typeface="Arial" panose="020B0604020202020204" pitchFamily="34" charset="0"/>
              </a:rPr>
              <a:t>grupales</a:t>
            </a:r>
          </a:p>
        </p:txBody>
      </p:sp>
      <p:sp>
        <p:nvSpPr>
          <p:cNvPr id="25" name="TextBox 24">
            <a:extLst>
              <a:ext uri="{FF2B5EF4-FFF2-40B4-BE49-F238E27FC236}">
                <a16:creationId xmlns:a16="http://schemas.microsoft.com/office/drawing/2014/main" id="{EF26C9C1-2005-2664-7DFF-8127C71952AF}"/>
              </a:ext>
            </a:extLst>
          </p:cNvPr>
          <p:cNvSpPr txBox="1"/>
          <p:nvPr/>
        </p:nvSpPr>
        <p:spPr>
          <a:xfrm>
            <a:off x="8834934" y="4380346"/>
            <a:ext cx="1965603" cy="1200329"/>
          </a:xfrm>
          <a:prstGeom prst="rect">
            <a:avLst/>
          </a:prstGeom>
          <a:noFill/>
        </p:spPr>
        <p:txBody>
          <a:bodyPr wrap="none" rtlCol="0">
            <a:spAutoFit/>
          </a:bodyPr>
          <a:lstStyle/>
          <a:p>
            <a:pPr algn="ctr"/>
            <a:r>
              <a:rPr lang="es-419" sz="2400">
                <a:latin typeface="Arial" panose="020B0604020202020204" pitchFamily="34" charset="0"/>
                <a:cs typeface="Arial" panose="020B0604020202020204" pitchFamily="34" charset="0"/>
              </a:rPr>
              <a:t>Sesiones de </a:t>
            </a:r>
            <a:br>
              <a:rPr lang="es-419" sz="2400">
                <a:latin typeface="Arial" panose="020B0604020202020204" pitchFamily="34" charset="0"/>
                <a:cs typeface="Arial" panose="020B0604020202020204" pitchFamily="34" charset="0"/>
              </a:rPr>
            </a:br>
            <a:r>
              <a:rPr lang="es-419" sz="2400">
                <a:latin typeface="Arial" panose="020B0604020202020204" pitchFamily="34" charset="0"/>
                <a:cs typeface="Arial" panose="020B0604020202020204" pitchFamily="34" charset="0"/>
              </a:rPr>
              <a:t>preguntas </a:t>
            </a:r>
            <a:br>
              <a:rPr lang="es-419" sz="2400">
                <a:latin typeface="Arial" panose="020B0604020202020204" pitchFamily="34" charset="0"/>
                <a:cs typeface="Arial" panose="020B0604020202020204" pitchFamily="34" charset="0"/>
              </a:rPr>
            </a:br>
            <a:r>
              <a:rPr lang="es-419" sz="2400">
                <a:latin typeface="Arial" panose="020B0604020202020204" pitchFamily="34" charset="0"/>
                <a:cs typeface="Arial" panose="020B0604020202020204" pitchFamily="34" charset="0"/>
              </a:rPr>
              <a:t>y respuestas</a:t>
            </a:r>
          </a:p>
        </p:txBody>
      </p:sp>
    </p:spTree>
    <p:extLst>
      <p:ext uri="{BB962C8B-B14F-4D97-AF65-F5344CB8AC3E}">
        <p14:creationId xmlns:p14="http://schemas.microsoft.com/office/powerpoint/2010/main" val="1456028842"/>
      </p:ext>
    </p:extLst>
  </p:cSld>
  <p:clrMapOvr>
    <a:masterClrMapping/>
  </p:clrMapOvr>
</p:sld>
</file>

<file path=ppt/theme/theme1.xml><?xml version="1.0" encoding="utf-8"?>
<a:theme xmlns:a="http://schemas.openxmlformats.org/drawingml/2006/main" name="717 Alliance 2">
  <a:themeElements>
    <a:clrScheme name="Custom 8">
      <a:dk1>
        <a:srgbClr val="384D56"/>
      </a:dk1>
      <a:lt1>
        <a:srgbClr val="FFFFFF"/>
      </a:lt1>
      <a:dk2>
        <a:srgbClr val="618393"/>
      </a:dk2>
      <a:lt2>
        <a:srgbClr val="EDF3F7"/>
      </a:lt2>
      <a:accent1>
        <a:srgbClr val="3BB041"/>
      </a:accent1>
      <a:accent2>
        <a:srgbClr val="CF2E2E"/>
      </a:accent2>
      <a:accent3>
        <a:srgbClr val="FCB900"/>
      </a:accent3>
      <a:accent4>
        <a:srgbClr val="ABB8C3"/>
      </a:accent4>
      <a:accent5>
        <a:srgbClr val="9E1E61"/>
      </a:accent5>
      <a:accent6>
        <a:srgbClr val="9B51E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717 Alliance 2" id="{5CD86E0D-B647-1743-ABD3-4309D260961D}" vid="{51DD4CE6-BF4A-6B43-B7C4-F7722CCFE05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3B71C273E20C4095B634201CDD2539" ma:contentTypeVersion="22" ma:contentTypeDescription="Create a new document." ma:contentTypeScope="" ma:versionID="9e916c3be39e4be1ca62e2f83b1b78b5">
  <xsd:schema xmlns:xsd="http://www.w3.org/2001/XMLSchema" xmlns:xs="http://www.w3.org/2001/XMLSchema" xmlns:p="http://schemas.microsoft.com/office/2006/metadata/properties" xmlns:ns2="ca299543-0ab4-429f-8927-bf8e8716a0c2" xmlns:ns3="d27c8f07-e503-4122-80c5-e52ee84151d4" targetNamespace="http://schemas.microsoft.com/office/2006/metadata/properties" ma:root="true" ma:fieldsID="7327617a51c55606d7a086da18093d21" ns2:_="" ns3:_="">
    <xsd:import namespace="ca299543-0ab4-429f-8927-bf8e8716a0c2"/>
    <xsd:import namespace="d27c8f07-e503-4122-80c5-e52ee84151d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CR" minOccurs="0"/>
                <xsd:element ref="ns2:Comments" minOccurs="0"/>
                <xsd:element ref="ns2:MediaServiceObjectDetectorVersions" minOccurs="0"/>
                <xsd:element ref="ns2:MediaServiceSearchProperties" minOccurs="0"/>
                <xsd:element ref="ns2:TranslatedLang"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299543-0ab4-429f-8927-bf8e8716a0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2f55c54-333a-4ed3-a999-6f0836af511a"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Comments" ma:index="24" nillable="true" ma:displayName="Comments" ma:format="Dropdown" ma:internalName="Comments">
      <xsd:simpleType>
        <xsd:restriction base="dms:Text">
          <xsd:maxLength value="255"/>
        </xsd:restriction>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TranslatedLang" ma:index="27" nillable="true" ma:displayName="Translated Language" ma:internalName="TranslatedLang">
      <xsd:simpleType>
        <xsd:restriction base="dms:Text"/>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27c8f07-e503-4122-80c5-e52ee84151d4"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94d5955-93c2-4535-8179-a5e838035f88}" ma:internalName="TaxCatchAll" ma:showField="CatchAllData" ma:web="d27c8f07-e503-4122-80c5-e52ee84151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a299543-0ab4-429f-8927-bf8e8716a0c2">
      <Terms xmlns="http://schemas.microsoft.com/office/infopath/2007/PartnerControls"/>
    </lcf76f155ced4ddcb4097134ff3c332f>
    <TaxCatchAll xmlns="d27c8f07-e503-4122-80c5-e52ee84151d4" xsi:nil="true"/>
    <SharedWithUsers xmlns="d27c8f07-e503-4122-80c5-e52ee84151d4">
      <UserInfo>
        <DisplayName>Shefali Oza</DisplayName>
        <AccountId>727</AccountId>
        <AccountType/>
      </UserInfo>
      <UserInfo>
        <DisplayName>Mohammed Lamorde</DisplayName>
        <AccountId>1199</AccountId>
        <AccountType/>
      </UserInfo>
      <UserInfo>
        <DisplayName>Tyler Porth</DisplayName>
        <AccountId>1102</AccountId>
        <AccountType/>
      </UserInfo>
      <UserInfo>
        <DisplayName>Kaylee Errecaborde</DisplayName>
        <AccountId>1231</AccountId>
        <AccountType/>
      </UserInfo>
      <UserInfo>
        <DisplayName>Aaron Bochner</DisplayName>
        <AccountId>220</AccountId>
        <AccountType/>
      </UserInfo>
      <UserInfo>
        <DisplayName>Andrew Gall</DisplayName>
        <AccountId>265</AccountId>
        <AccountType/>
      </UserInfo>
    </SharedWithUsers>
    <TranslatedLang xmlns="ca299543-0ab4-429f-8927-bf8e8716a0c2" xsi:nil="true"/>
    <Comments xmlns="ca299543-0ab4-429f-8927-bf8e8716a0c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167922-99D3-4D42-9655-AD3479AA7F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299543-0ab4-429f-8927-bf8e8716a0c2"/>
    <ds:schemaRef ds:uri="d27c8f07-e503-4122-80c5-e52ee84151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71F4A09-1546-4EDA-A191-DAA6C9960091}">
  <ds:schemaRefs>
    <ds:schemaRef ds:uri="http://schemas.openxmlformats.org/package/2006/metadata/core-properties"/>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http://purl.org/dc/terms/"/>
    <ds:schemaRef ds:uri="http://purl.org/dc/elements/1.1/"/>
    <ds:schemaRef ds:uri="d27c8f07-e503-4122-80c5-e52ee84151d4"/>
    <ds:schemaRef ds:uri="ca299543-0ab4-429f-8927-bf8e8716a0c2"/>
    <ds:schemaRef ds:uri="http://purl.org/dc/dcmitype/"/>
  </ds:schemaRefs>
</ds:datastoreItem>
</file>

<file path=customXml/itemProps3.xml><?xml version="1.0" encoding="utf-8"?>
<ds:datastoreItem xmlns:ds="http://schemas.openxmlformats.org/officeDocument/2006/customXml" ds:itemID="{54DDFDC1-8E7F-4A35-9AC8-0F2F57A42E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717 Alliance 2</Template>
  <TotalTime>0</TotalTime>
  <Words>13169</Words>
  <Application>Microsoft Macintosh PowerPoint</Application>
  <PresentationFormat>Widescreen</PresentationFormat>
  <Paragraphs>981</Paragraphs>
  <Slides>61</Slides>
  <Notes>61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61</vt:i4>
      </vt:variant>
    </vt:vector>
  </HeadingPairs>
  <TitlesOfParts>
    <vt:vector size="67" baseType="lpstr">
      <vt:lpstr>Aptos</vt:lpstr>
      <vt:lpstr>Arial</vt:lpstr>
      <vt:lpstr>Calibri</vt:lpstr>
      <vt:lpstr>InterVariable</vt:lpstr>
      <vt:lpstr>Quattrocento Sans</vt:lpstr>
      <vt:lpstr>717 Alliance 2</vt:lpstr>
      <vt:lpstr>PowerPoint Presentation</vt:lpstr>
      <vt:lpstr>Aspectos logísticos y administrativos</vt:lpstr>
      <vt:lpstr>Actividad para romper el hielo</vt:lpstr>
      <vt:lpstr>Actividad para romper el hielo</vt:lpstr>
      <vt:lpstr>Descripción general de la agenda de capacitación técnica 7-1-7</vt:lpstr>
      <vt:lpstr> Objetivos de aprendizaje del taller</vt:lpstr>
      <vt:lpstr>PowerPoint Presentation</vt:lpstr>
      <vt:lpstr>PowerPoint Presentation</vt:lpstr>
      <vt:lpstr>Este es un taller interactivo y participativo </vt:lpstr>
      <vt:lpstr>PowerPoint Presentation</vt:lpstr>
      <vt:lpstr>Revisión de preguntas pendientes </vt:lpstr>
      <vt:lpstr>Revise la lista de preguntas pendientes</vt:lpstr>
      <vt:lpstr>Juego de recapitulación</vt:lpstr>
      <vt:lpstr>Juego de recapitulación</vt:lpstr>
      <vt:lpstr>El ciclo de vida del enfoque 7-1-7</vt:lpstr>
      <vt:lpstr>PowerPoint Presentation</vt:lpstr>
      <vt:lpstr>El enfoque 7-1-7 puede adoptarse de forma sistemática y flexible</vt:lpstr>
      <vt:lpstr>Planificación para la adopción y el uso del enfoque 7-1-7</vt:lpstr>
      <vt:lpstr>PowerPoint Presentation</vt:lpstr>
      <vt:lpstr>PowerPoint Presentation</vt:lpstr>
      <vt:lpstr>PowerPoint Presentation</vt:lpstr>
      <vt:lpstr>Reporte + debate</vt:lpstr>
      <vt:lpstr>Almuerzo  </vt:lpstr>
      <vt:lpstr>Pausa activa</vt:lpstr>
      <vt:lpstr>Revisión de preguntas pendientes </vt:lpstr>
      <vt:lpstr>PowerPoint Presentation</vt:lpstr>
      <vt:lpstr>Prácticas modelo</vt:lpstr>
      <vt:lpstr>Desafíos comunes</vt:lpstr>
      <vt:lpstr>Desafíos comunes</vt:lpstr>
      <vt:lpstr>Desafíos comunes</vt:lpstr>
      <vt:lpstr>Enseñar lo aprendido de 7-1-7: Introducción </vt:lpstr>
      <vt:lpstr>Enseñar lo aprendido de materiales de 7-1-7</vt:lpstr>
      <vt:lpstr>El objetivo 7-1-7</vt:lpstr>
      <vt:lpstr>Repase el enfoque 7-1-7</vt:lpstr>
      <vt:lpstr> Métricas de puntualidad e hitos de 7-1-7  </vt:lpstr>
      <vt:lpstr>Debate en trío sobre el objetivo 7-1-7</vt:lpstr>
      <vt:lpstr>Debate  en plenaria sobre el objetivo 7-1-7</vt:lpstr>
      <vt:lpstr>Principios básicos de 7-1-7</vt:lpstr>
      <vt:lpstr>Enseñar lo aprendido sobre principios básicos de 7-1-7</vt:lpstr>
      <vt:lpstr>Principios básicos </vt:lpstr>
      <vt:lpstr>Debate en tríos sobre principios básicos de 7-1-7</vt:lpstr>
      <vt:lpstr>Debate plenario sobre los principios básicos de 7-1-7</vt:lpstr>
      <vt:lpstr>Utilizar 7-1-7</vt:lpstr>
      <vt:lpstr>Enseñar lo aprendido sobre el uso de 7-1-7</vt:lpstr>
      <vt:lpstr>Pasos clave para usar el objetivo 7-1-7 </vt:lpstr>
      <vt:lpstr>Debate en tríos sobre el uso de 7-1-7</vt:lpstr>
      <vt:lpstr>Debate plenario sobre el uso de 7-1-7</vt:lpstr>
      <vt:lpstr>Adopción del enfoque 7-1-7</vt:lpstr>
      <vt:lpstr>Enseñar lo aprendido sobre la adopción de 7-1-7</vt:lpstr>
      <vt:lpstr>Pasos clave para adoptar el enfoque 7-1-7</vt:lpstr>
      <vt:lpstr>Debate en tríos sobre la adopción del 7-1-7</vt:lpstr>
      <vt:lpstr>Debate en plenaria sobre la adopción del 7-1-7</vt:lpstr>
      <vt:lpstr>Receso</vt:lpstr>
      <vt:lpstr>Debate en grupos pequeños</vt:lpstr>
      <vt:lpstr>Debate: 7-1-7 en sus trabajos</vt:lpstr>
      <vt:lpstr>El cierre de hoy</vt:lpstr>
      <vt:lpstr> Objetivos de aprendizaje del taller</vt:lpstr>
      <vt:lpstr>Nuestros recursos</vt:lpstr>
      <vt:lpstr>Próximos pasos</vt:lpstr>
      <vt:lpstr>Observaciones finales</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implementation of the “7-1-7” approach</dc:title>
  <dc:creator>Hani Mahmoud</dc:creator>
  <cp:lastModifiedBy>Marie Deveaux</cp:lastModifiedBy>
  <cp:revision>1</cp:revision>
  <dcterms:created xsi:type="dcterms:W3CDTF">2023-01-09T02:59:24Z</dcterms:created>
  <dcterms:modified xsi:type="dcterms:W3CDTF">2025-11-14T16:25:57Z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0x010100173B71C273E20C4095B634201CDD2539</vt:lpwstr>
  </property>
  <property fmtid="{D5CDD505-2E9C-101B-9397-08002B2CF9AE}" pid="3" name="MediaServiceImageTags">
    <vt:lpwstr/>
  </property>
  <property fmtid="{D5CDD505-2E9C-101B-9397-08002B2CF9AE}" pid="4" name="_dlc_DocIdItemGuid">
    <vt:lpwstr>5aba5f52-990f-4947-a2e4-11343224e973</vt:lpwstr>
  </property>
  <property fmtid="{D5CDD505-2E9C-101B-9397-08002B2CF9AE}" pid="5" name="MSIP_Label_defa4170-0d19-0005-0004-bc88714345d2_Enabled">
    <vt:lpwstr>true</vt:lpwstr>
  </property>
  <property fmtid="{D5CDD505-2E9C-101B-9397-08002B2CF9AE}" pid="6" name="MSIP_Label_defa4170-0d19-0005-0004-bc88714345d2_SetDate">
    <vt:lpwstr>2025-11-05T10:14:34Z</vt:lpwstr>
  </property>
  <property fmtid="{D5CDD505-2E9C-101B-9397-08002B2CF9AE}" pid="7" name="MSIP_Label_defa4170-0d19-0005-0004-bc88714345d2_Method">
    <vt:lpwstr>Standard</vt:lpwstr>
  </property>
  <property fmtid="{D5CDD505-2E9C-101B-9397-08002B2CF9AE}" pid="8" name="MSIP_Label_defa4170-0d19-0005-0004-bc88714345d2_Name">
    <vt:lpwstr>defa4170-0d19-0005-0004-bc88714345d2</vt:lpwstr>
  </property>
  <property fmtid="{D5CDD505-2E9C-101B-9397-08002B2CF9AE}" pid="9" name="MSIP_Label_defa4170-0d19-0005-0004-bc88714345d2_SiteId">
    <vt:lpwstr>762de5b4-45da-4234-a5e1-ee3e978f8a57</vt:lpwstr>
  </property>
  <property fmtid="{D5CDD505-2E9C-101B-9397-08002B2CF9AE}" pid="10" name="MSIP_Label_defa4170-0d19-0005-0004-bc88714345d2_ActionId">
    <vt:lpwstr>4948c2f2-1728-49f6-8390-cf0ba65a21f2</vt:lpwstr>
  </property>
  <property fmtid="{D5CDD505-2E9C-101B-9397-08002B2CF9AE}" pid="11" name="MSIP_Label_defa4170-0d19-0005-0004-bc88714345d2_ContentBits">
    <vt:lpwstr>0</vt:lpwstr>
  </property>
  <property fmtid="{D5CDD505-2E9C-101B-9397-08002B2CF9AE}" pid="12" name="MSIP_Label_defa4170-0d19-0005-0004-bc88714345d2_Tag">
    <vt:lpwstr>10, 3, 0, 2</vt:lpwstr>
  </property>
</Properties>
</file>